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0"/>
  </p:notesMasterIdLst>
  <p:sldIdLst>
    <p:sldId id="256" r:id="rId3"/>
    <p:sldId id="257" r:id="rId4"/>
    <p:sldId id="269" r:id="rId5"/>
    <p:sldId id="267" r:id="rId6"/>
    <p:sldId id="270" r:id="rId7"/>
    <p:sldId id="289" r:id="rId8"/>
    <p:sldId id="327" r:id="rId9"/>
    <p:sldId id="284" r:id="rId10"/>
    <p:sldId id="287" r:id="rId11"/>
    <p:sldId id="312" r:id="rId12"/>
    <p:sldId id="313" r:id="rId13"/>
    <p:sldId id="315" r:id="rId14"/>
    <p:sldId id="316" r:id="rId15"/>
    <p:sldId id="325" r:id="rId16"/>
    <p:sldId id="317" r:id="rId17"/>
    <p:sldId id="318" r:id="rId18"/>
    <p:sldId id="319" r:id="rId19"/>
    <p:sldId id="276" r:id="rId20"/>
    <p:sldId id="286" r:id="rId21"/>
    <p:sldId id="279" r:id="rId22"/>
    <p:sldId id="283" r:id="rId23"/>
    <p:sldId id="326" r:id="rId24"/>
    <p:sldId id="264" r:id="rId25"/>
    <p:sldId id="288" r:id="rId26"/>
    <p:sldId id="273" r:id="rId27"/>
    <p:sldId id="265"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5"/>
    <p:restoredTop sz="94626"/>
  </p:normalViewPr>
  <p:slideViewPr>
    <p:cSldViewPr snapToGrid="0" snapToObjects="1">
      <p:cViewPr varScale="1">
        <p:scale>
          <a:sx n="121" d="100"/>
          <a:sy n="121" d="100"/>
        </p:scale>
        <p:origin x="912"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8279E-CB1E-E94F-B54F-0C138A77F263}" type="datetimeFigureOut">
              <a:rPr lang="en-US" smtClean="0"/>
              <a:t>10/11/22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57E24-6F9C-344B-8261-F7DAEC10215E}" type="slidenum">
              <a:rPr lang="en-US" smtClean="0"/>
              <a:t>‹#›</a:t>
            </a:fld>
            <a:endParaRPr lang="en-US"/>
          </a:p>
        </p:txBody>
      </p:sp>
    </p:spTree>
    <p:extLst>
      <p:ext uri="{BB962C8B-B14F-4D97-AF65-F5344CB8AC3E}">
        <p14:creationId xmlns:p14="http://schemas.microsoft.com/office/powerpoint/2010/main" val="1468039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673C4-FC94-9348-8F19-35910C5779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40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FBB0-4C99-D747-88E2-ADF251D776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329E40-1016-564E-8746-329ED3273D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C9F0E0-4F0C-8242-AA05-444C10EE265B}"/>
              </a:ext>
            </a:extLst>
          </p:cNvPr>
          <p:cNvSpPr>
            <a:spLocks noGrp="1"/>
          </p:cNvSpPr>
          <p:nvPr>
            <p:ph type="dt" sz="half" idx="10"/>
          </p:nvPr>
        </p:nvSpPr>
        <p:spPr/>
        <p:txBody>
          <a:bodyPr/>
          <a:lstStyle/>
          <a:p>
            <a:fld id="{9A0A578E-09F2-054D-9AD2-5BD2891D81DD}" type="datetimeFigureOut">
              <a:rPr lang="en-US" smtClean="0"/>
              <a:t>10/7/22</a:t>
            </a:fld>
            <a:endParaRPr lang="en-US"/>
          </a:p>
        </p:txBody>
      </p:sp>
      <p:sp>
        <p:nvSpPr>
          <p:cNvPr id="5" name="Footer Placeholder 4">
            <a:extLst>
              <a:ext uri="{FF2B5EF4-FFF2-40B4-BE49-F238E27FC236}">
                <a16:creationId xmlns:a16="http://schemas.microsoft.com/office/drawing/2014/main" id="{F49B840F-51C1-B149-92B6-A5EAE9C59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3841-8024-3B41-8659-CC8C5F2F1F7E}"/>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427395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1A42-2263-8C45-9E18-34D74E7C3A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D5F29E-7BE3-7C4A-BA45-A004BC4CB1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629EA-E5C7-1F42-B9E8-730B59642BE6}"/>
              </a:ext>
            </a:extLst>
          </p:cNvPr>
          <p:cNvSpPr>
            <a:spLocks noGrp="1"/>
          </p:cNvSpPr>
          <p:nvPr>
            <p:ph type="dt" sz="half" idx="10"/>
          </p:nvPr>
        </p:nvSpPr>
        <p:spPr/>
        <p:txBody>
          <a:bodyPr/>
          <a:lstStyle/>
          <a:p>
            <a:fld id="{9A0A578E-09F2-054D-9AD2-5BD2891D81DD}" type="datetimeFigureOut">
              <a:rPr lang="en-US" smtClean="0"/>
              <a:t>10/7/22</a:t>
            </a:fld>
            <a:endParaRPr lang="en-US"/>
          </a:p>
        </p:txBody>
      </p:sp>
      <p:sp>
        <p:nvSpPr>
          <p:cNvPr id="5" name="Footer Placeholder 4">
            <a:extLst>
              <a:ext uri="{FF2B5EF4-FFF2-40B4-BE49-F238E27FC236}">
                <a16:creationId xmlns:a16="http://schemas.microsoft.com/office/drawing/2014/main" id="{88C1B1AB-434F-B546-8A7B-D64A7AE48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8997B-3728-5043-8CE9-B72D951CD7D4}"/>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31958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E62D27-22B7-A842-923F-3E833B7A67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B852F9-7A65-7D49-8BFA-BA3E3E1AFF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485A9-99D1-F648-B29F-3D3B6F3A4D44}"/>
              </a:ext>
            </a:extLst>
          </p:cNvPr>
          <p:cNvSpPr>
            <a:spLocks noGrp="1"/>
          </p:cNvSpPr>
          <p:nvPr>
            <p:ph type="dt" sz="half" idx="10"/>
          </p:nvPr>
        </p:nvSpPr>
        <p:spPr/>
        <p:txBody>
          <a:bodyPr/>
          <a:lstStyle/>
          <a:p>
            <a:fld id="{9A0A578E-09F2-054D-9AD2-5BD2891D81DD}" type="datetimeFigureOut">
              <a:rPr lang="en-US" smtClean="0"/>
              <a:t>10/7/22</a:t>
            </a:fld>
            <a:endParaRPr lang="en-US"/>
          </a:p>
        </p:txBody>
      </p:sp>
      <p:sp>
        <p:nvSpPr>
          <p:cNvPr id="5" name="Footer Placeholder 4">
            <a:extLst>
              <a:ext uri="{FF2B5EF4-FFF2-40B4-BE49-F238E27FC236}">
                <a16:creationId xmlns:a16="http://schemas.microsoft.com/office/drawing/2014/main" id="{0378FFF6-DE5C-E040-90E8-420F36DF6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A3FD0-8D2A-454A-83DE-4A9D1868FD46}"/>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172917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BD96-5DD5-A543-B6D0-FB6BE3622E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048417-31B7-DD48-A727-1234A30ED2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957A6A-293D-5F4F-B1CC-493B6F48A453}"/>
              </a:ext>
            </a:extLst>
          </p:cNvPr>
          <p:cNvSpPr>
            <a:spLocks noGrp="1"/>
          </p:cNvSpPr>
          <p:nvPr>
            <p:ph type="dt" sz="half" idx="10"/>
          </p:nvPr>
        </p:nvSpPr>
        <p:spPr/>
        <p:txBody>
          <a:bodyPr/>
          <a:lstStyle/>
          <a:p>
            <a:fld id="{BD717813-B52C-C24E-B3F9-DA5BCF28CECC}" type="datetime1">
              <a:rPr lang="en-US" smtClean="0"/>
              <a:t>10/11/22</a:t>
            </a:fld>
            <a:endParaRPr lang="en-US"/>
          </a:p>
        </p:txBody>
      </p:sp>
      <p:sp>
        <p:nvSpPr>
          <p:cNvPr id="5" name="Footer Placeholder 4">
            <a:extLst>
              <a:ext uri="{FF2B5EF4-FFF2-40B4-BE49-F238E27FC236}">
                <a16:creationId xmlns:a16="http://schemas.microsoft.com/office/drawing/2014/main" id="{C356E8B2-76DC-3943-9B22-E03FDA636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9D543-BA53-9945-9B43-2DF06F6771D5}"/>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97603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1358-D3CE-5E4D-B5D1-DAFF6294E4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897EF1-BB43-5046-8593-2D9EC3E47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C7806-8527-1F42-B39D-E59312757370}"/>
              </a:ext>
            </a:extLst>
          </p:cNvPr>
          <p:cNvSpPr>
            <a:spLocks noGrp="1"/>
          </p:cNvSpPr>
          <p:nvPr>
            <p:ph type="dt" sz="half" idx="10"/>
          </p:nvPr>
        </p:nvSpPr>
        <p:spPr/>
        <p:txBody>
          <a:bodyPr/>
          <a:lstStyle/>
          <a:p>
            <a:fld id="{2035C82C-B1A9-6447-9062-98C01DA243B9}" type="datetime1">
              <a:rPr lang="en-US" smtClean="0"/>
              <a:t>10/11/22</a:t>
            </a:fld>
            <a:endParaRPr lang="en-US"/>
          </a:p>
        </p:txBody>
      </p:sp>
      <p:sp>
        <p:nvSpPr>
          <p:cNvPr id="5" name="Footer Placeholder 4">
            <a:extLst>
              <a:ext uri="{FF2B5EF4-FFF2-40B4-BE49-F238E27FC236}">
                <a16:creationId xmlns:a16="http://schemas.microsoft.com/office/drawing/2014/main" id="{7BCC62A5-6843-BB40-9587-81A6F86C4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AF496-4653-9F4A-A24E-68787D4274D9}"/>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3774862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7BB4-CDCD-B841-9338-259C27EC78A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BFEB28-0EDC-CF47-B98F-D3B69B015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B8E8A-5266-5D4A-B1A6-F062EC5FB96A}"/>
              </a:ext>
            </a:extLst>
          </p:cNvPr>
          <p:cNvSpPr>
            <a:spLocks noGrp="1"/>
          </p:cNvSpPr>
          <p:nvPr>
            <p:ph type="dt" sz="half" idx="10"/>
          </p:nvPr>
        </p:nvSpPr>
        <p:spPr/>
        <p:txBody>
          <a:bodyPr/>
          <a:lstStyle/>
          <a:p>
            <a:fld id="{3BCB3099-910A-6444-A83E-2B6AF4DCA878}" type="datetime1">
              <a:rPr lang="en-US" smtClean="0"/>
              <a:t>10/11/22</a:t>
            </a:fld>
            <a:endParaRPr lang="en-US"/>
          </a:p>
        </p:txBody>
      </p:sp>
      <p:sp>
        <p:nvSpPr>
          <p:cNvPr id="5" name="Footer Placeholder 4">
            <a:extLst>
              <a:ext uri="{FF2B5EF4-FFF2-40B4-BE49-F238E27FC236}">
                <a16:creationId xmlns:a16="http://schemas.microsoft.com/office/drawing/2014/main" id="{84A93FA9-D6A2-9A4B-A082-946131158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5F73B-7EB8-8B49-842E-484302DD1769}"/>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3665992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34CC-1B1E-4C42-981F-C8F40A4329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4D6B6F7-1371-9A4F-A1B3-4785792ED9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072C9B-A4FD-8440-9594-8EE3F4A065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BE6AAA-B651-AC4D-B065-4E30E90CD9C3}"/>
              </a:ext>
            </a:extLst>
          </p:cNvPr>
          <p:cNvSpPr>
            <a:spLocks noGrp="1"/>
          </p:cNvSpPr>
          <p:nvPr>
            <p:ph type="dt" sz="half" idx="10"/>
          </p:nvPr>
        </p:nvSpPr>
        <p:spPr/>
        <p:txBody>
          <a:bodyPr/>
          <a:lstStyle/>
          <a:p>
            <a:fld id="{9D1C90B2-F8D8-B744-A2AD-CD5A72EA1F39}" type="datetime1">
              <a:rPr lang="en-US" smtClean="0"/>
              <a:t>10/11/22</a:t>
            </a:fld>
            <a:endParaRPr lang="en-US"/>
          </a:p>
        </p:txBody>
      </p:sp>
      <p:sp>
        <p:nvSpPr>
          <p:cNvPr id="6" name="Footer Placeholder 5">
            <a:extLst>
              <a:ext uri="{FF2B5EF4-FFF2-40B4-BE49-F238E27FC236}">
                <a16:creationId xmlns:a16="http://schemas.microsoft.com/office/drawing/2014/main" id="{505AD107-1396-C94C-8062-4AA97EBE0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D0E15-8ED5-694D-B756-484E0E057E5B}"/>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376710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2F2F-2C99-5148-BB76-C085DA21DD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2777A5F-4422-3646-A309-9D1E8E99A9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0CEDA-0547-C546-A3FD-961408C20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38D53C-D9F7-6B43-B4A2-EA0307EAA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788F29-B3B9-DF46-8B2E-4BB57FBE00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95139-42A4-754E-9112-8446E58630EA}"/>
              </a:ext>
            </a:extLst>
          </p:cNvPr>
          <p:cNvSpPr>
            <a:spLocks noGrp="1"/>
          </p:cNvSpPr>
          <p:nvPr>
            <p:ph type="dt" sz="half" idx="10"/>
          </p:nvPr>
        </p:nvSpPr>
        <p:spPr/>
        <p:txBody>
          <a:bodyPr/>
          <a:lstStyle/>
          <a:p>
            <a:fld id="{6821FFB5-4E70-FB4E-AA72-DEA9A02DEE8A}" type="datetime1">
              <a:rPr lang="en-US" smtClean="0"/>
              <a:t>10/11/22</a:t>
            </a:fld>
            <a:endParaRPr lang="en-US"/>
          </a:p>
        </p:txBody>
      </p:sp>
      <p:sp>
        <p:nvSpPr>
          <p:cNvPr id="8" name="Footer Placeholder 7">
            <a:extLst>
              <a:ext uri="{FF2B5EF4-FFF2-40B4-BE49-F238E27FC236}">
                <a16:creationId xmlns:a16="http://schemas.microsoft.com/office/drawing/2014/main" id="{E0655311-A3B6-EF40-A335-21F3F1221D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221478-57B8-7E4B-B297-3E64D00C7DE7}"/>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391756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0576-0DC9-DE4A-BEC9-027BAFF932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D1453F1-678F-E94B-8E99-65CBF1257131}"/>
              </a:ext>
            </a:extLst>
          </p:cNvPr>
          <p:cNvSpPr>
            <a:spLocks noGrp="1"/>
          </p:cNvSpPr>
          <p:nvPr>
            <p:ph type="dt" sz="half" idx="10"/>
          </p:nvPr>
        </p:nvSpPr>
        <p:spPr/>
        <p:txBody>
          <a:bodyPr/>
          <a:lstStyle/>
          <a:p>
            <a:fld id="{FE7E3476-E062-8148-9537-6A70696853A5}" type="datetime1">
              <a:rPr lang="en-US" smtClean="0"/>
              <a:t>10/11/22</a:t>
            </a:fld>
            <a:endParaRPr lang="en-US"/>
          </a:p>
        </p:txBody>
      </p:sp>
      <p:sp>
        <p:nvSpPr>
          <p:cNvPr id="4" name="Footer Placeholder 3">
            <a:extLst>
              <a:ext uri="{FF2B5EF4-FFF2-40B4-BE49-F238E27FC236}">
                <a16:creationId xmlns:a16="http://schemas.microsoft.com/office/drawing/2014/main" id="{79E5FC4D-8D35-9145-B4C6-AEE845B1F1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137758-AF1D-B649-B309-18C8CF73DAC5}"/>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195898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D2764-9176-064C-B7C4-76BB676A33A9}"/>
              </a:ext>
            </a:extLst>
          </p:cNvPr>
          <p:cNvSpPr>
            <a:spLocks noGrp="1"/>
          </p:cNvSpPr>
          <p:nvPr>
            <p:ph type="dt" sz="half" idx="10"/>
          </p:nvPr>
        </p:nvSpPr>
        <p:spPr/>
        <p:txBody>
          <a:bodyPr/>
          <a:lstStyle/>
          <a:p>
            <a:fld id="{0AF68384-092A-9344-8C6B-EC8C8926224B}" type="datetime1">
              <a:rPr lang="en-US" smtClean="0"/>
              <a:t>10/11/22</a:t>
            </a:fld>
            <a:endParaRPr lang="en-US"/>
          </a:p>
        </p:txBody>
      </p:sp>
      <p:sp>
        <p:nvSpPr>
          <p:cNvPr id="3" name="Footer Placeholder 2">
            <a:extLst>
              <a:ext uri="{FF2B5EF4-FFF2-40B4-BE49-F238E27FC236}">
                <a16:creationId xmlns:a16="http://schemas.microsoft.com/office/drawing/2014/main" id="{AB40FB88-B1C1-5842-B87A-4E992F0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9DA169-A746-AF47-A5F1-365E6F3FB4C5}"/>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377814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B64B-8D1A-8D41-96DC-4B4D3620BD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F0D885-220B-7B41-A32F-FB6371F43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19CC36-AB1C-A643-98E5-DADBCCBAD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E2DC4B-33BC-5841-BBB1-97CFF8D6431F}"/>
              </a:ext>
            </a:extLst>
          </p:cNvPr>
          <p:cNvSpPr>
            <a:spLocks noGrp="1"/>
          </p:cNvSpPr>
          <p:nvPr>
            <p:ph type="dt" sz="half" idx="10"/>
          </p:nvPr>
        </p:nvSpPr>
        <p:spPr/>
        <p:txBody>
          <a:bodyPr/>
          <a:lstStyle/>
          <a:p>
            <a:fld id="{6D2A5594-CF78-B749-9DEC-D5CD9D98D17C}" type="datetime1">
              <a:rPr lang="en-US" smtClean="0"/>
              <a:t>10/11/22</a:t>
            </a:fld>
            <a:endParaRPr lang="en-US"/>
          </a:p>
        </p:txBody>
      </p:sp>
      <p:sp>
        <p:nvSpPr>
          <p:cNvPr id="6" name="Footer Placeholder 5">
            <a:extLst>
              <a:ext uri="{FF2B5EF4-FFF2-40B4-BE49-F238E27FC236}">
                <a16:creationId xmlns:a16="http://schemas.microsoft.com/office/drawing/2014/main" id="{47E06449-4702-EE41-BA0D-722DFE1E6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DB688-CBFB-3448-8B45-BB1AEBC4EE13}"/>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16489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9310-1C29-2E44-9400-1980878799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473AB-D640-DE45-B61F-EA1F437955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11DD8-1F79-3C4D-AD0B-46EB429E06B9}"/>
              </a:ext>
            </a:extLst>
          </p:cNvPr>
          <p:cNvSpPr>
            <a:spLocks noGrp="1"/>
          </p:cNvSpPr>
          <p:nvPr>
            <p:ph type="dt" sz="half" idx="10"/>
          </p:nvPr>
        </p:nvSpPr>
        <p:spPr/>
        <p:txBody>
          <a:bodyPr/>
          <a:lstStyle/>
          <a:p>
            <a:fld id="{9A0A578E-09F2-054D-9AD2-5BD2891D81DD}" type="datetimeFigureOut">
              <a:rPr lang="en-US" smtClean="0"/>
              <a:t>10/7/22</a:t>
            </a:fld>
            <a:endParaRPr lang="en-US"/>
          </a:p>
        </p:txBody>
      </p:sp>
      <p:sp>
        <p:nvSpPr>
          <p:cNvPr id="5" name="Footer Placeholder 4">
            <a:extLst>
              <a:ext uri="{FF2B5EF4-FFF2-40B4-BE49-F238E27FC236}">
                <a16:creationId xmlns:a16="http://schemas.microsoft.com/office/drawing/2014/main" id="{81CA2BFA-D017-7246-9B13-AC1A8EFD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A8D1F-A80A-4545-90C2-BF78885DD2C1}"/>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1085189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C4AA-71FA-C348-B354-15FD73F79C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3A876-98D6-F647-87D3-8ED3762F9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2B485B9-8958-954C-AA55-FD9E8779A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92211-2E78-AC4B-8225-15BED03692FA}"/>
              </a:ext>
            </a:extLst>
          </p:cNvPr>
          <p:cNvSpPr>
            <a:spLocks noGrp="1"/>
          </p:cNvSpPr>
          <p:nvPr>
            <p:ph type="dt" sz="half" idx="10"/>
          </p:nvPr>
        </p:nvSpPr>
        <p:spPr/>
        <p:txBody>
          <a:bodyPr/>
          <a:lstStyle/>
          <a:p>
            <a:fld id="{999D791B-C4B1-EE42-B969-014B16515CB9}" type="datetime1">
              <a:rPr lang="en-US" smtClean="0"/>
              <a:t>10/11/22</a:t>
            </a:fld>
            <a:endParaRPr lang="en-US"/>
          </a:p>
        </p:txBody>
      </p:sp>
      <p:sp>
        <p:nvSpPr>
          <p:cNvPr id="6" name="Footer Placeholder 5">
            <a:extLst>
              <a:ext uri="{FF2B5EF4-FFF2-40B4-BE49-F238E27FC236}">
                <a16:creationId xmlns:a16="http://schemas.microsoft.com/office/drawing/2014/main" id="{B13C4C04-2EC3-354B-901A-AF9B6EC99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F4E15B-D5B4-7946-B8BD-9B05C65FF40E}"/>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305483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8E81-5D1B-0444-91F6-E4E23EA26C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30B72-CEFE-CF42-9325-3897295752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38000-F79B-A443-BEF2-3638E7E76436}"/>
              </a:ext>
            </a:extLst>
          </p:cNvPr>
          <p:cNvSpPr>
            <a:spLocks noGrp="1"/>
          </p:cNvSpPr>
          <p:nvPr>
            <p:ph type="dt" sz="half" idx="10"/>
          </p:nvPr>
        </p:nvSpPr>
        <p:spPr/>
        <p:txBody>
          <a:bodyPr/>
          <a:lstStyle/>
          <a:p>
            <a:fld id="{983FC4B5-10A9-F544-B87C-AB85EF8E7111}" type="datetime1">
              <a:rPr lang="en-US" smtClean="0"/>
              <a:t>10/11/22</a:t>
            </a:fld>
            <a:endParaRPr lang="en-US"/>
          </a:p>
        </p:txBody>
      </p:sp>
      <p:sp>
        <p:nvSpPr>
          <p:cNvPr id="5" name="Footer Placeholder 4">
            <a:extLst>
              <a:ext uri="{FF2B5EF4-FFF2-40B4-BE49-F238E27FC236}">
                <a16:creationId xmlns:a16="http://schemas.microsoft.com/office/drawing/2014/main" id="{52FC4F07-4518-D547-81EE-E1D37B206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516CA-3E5F-6B41-BDEE-7BDEF82C80DD}"/>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951709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B1984-2203-BC40-B618-FDDC0A9BEC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330976-1D29-7E4A-88AE-77008DE63A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B45DC-6392-044F-B87F-08B899973C0B}"/>
              </a:ext>
            </a:extLst>
          </p:cNvPr>
          <p:cNvSpPr>
            <a:spLocks noGrp="1"/>
          </p:cNvSpPr>
          <p:nvPr>
            <p:ph type="dt" sz="half" idx="10"/>
          </p:nvPr>
        </p:nvSpPr>
        <p:spPr/>
        <p:txBody>
          <a:bodyPr/>
          <a:lstStyle/>
          <a:p>
            <a:fld id="{9F30874A-8ED0-7749-B0C6-B0E7D6EDD338}" type="datetime1">
              <a:rPr lang="en-US" smtClean="0"/>
              <a:t>10/11/22</a:t>
            </a:fld>
            <a:endParaRPr lang="en-US"/>
          </a:p>
        </p:txBody>
      </p:sp>
      <p:sp>
        <p:nvSpPr>
          <p:cNvPr id="5" name="Footer Placeholder 4">
            <a:extLst>
              <a:ext uri="{FF2B5EF4-FFF2-40B4-BE49-F238E27FC236}">
                <a16:creationId xmlns:a16="http://schemas.microsoft.com/office/drawing/2014/main" id="{67927CE8-58B3-C045-BD25-055B88E60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A3AE4-716D-DC4F-9411-239F37D03EE7}"/>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35545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8EB0-8DA9-734A-925B-A82376494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B27B90-AC66-7743-84A8-7D2C72C33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0F2245-FB06-D94B-BBE6-4F54FF46F3AC}"/>
              </a:ext>
            </a:extLst>
          </p:cNvPr>
          <p:cNvSpPr>
            <a:spLocks noGrp="1"/>
          </p:cNvSpPr>
          <p:nvPr>
            <p:ph type="dt" sz="half" idx="10"/>
          </p:nvPr>
        </p:nvSpPr>
        <p:spPr/>
        <p:txBody>
          <a:bodyPr/>
          <a:lstStyle/>
          <a:p>
            <a:fld id="{9A0A578E-09F2-054D-9AD2-5BD2891D81DD}" type="datetimeFigureOut">
              <a:rPr lang="en-US" smtClean="0"/>
              <a:t>10/7/22</a:t>
            </a:fld>
            <a:endParaRPr lang="en-US"/>
          </a:p>
        </p:txBody>
      </p:sp>
      <p:sp>
        <p:nvSpPr>
          <p:cNvPr id="5" name="Footer Placeholder 4">
            <a:extLst>
              <a:ext uri="{FF2B5EF4-FFF2-40B4-BE49-F238E27FC236}">
                <a16:creationId xmlns:a16="http://schemas.microsoft.com/office/drawing/2014/main" id="{21E9AE8E-781A-A84E-B5DC-DD800298F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860F2-BC8C-B640-A339-D3406A5FB161}"/>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156182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8749-C7EE-964C-93DB-127516B23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CB638-4E15-4640-AFC0-86AB7B89D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08860C-6620-7441-B2EB-1E4EDC042E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E1057A-F66E-254F-8162-EC9F8F41B721}"/>
              </a:ext>
            </a:extLst>
          </p:cNvPr>
          <p:cNvSpPr>
            <a:spLocks noGrp="1"/>
          </p:cNvSpPr>
          <p:nvPr>
            <p:ph type="dt" sz="half" idx="10"/>
          </p:nvPr>
        </p:nvSpPr>
        <p:spPr/>
        <p:txBody>
          <a:bodyPr/>
          <a:lstStyle/>
          <a:p>
            <a:fld id="{9A0A578E-09F2-054D-9AD2-5BD2891D81DD}" type="datetimeFigureOut">
              <a:rPr lang="en-US" smtClean="0"/>
              <a:t>10/7/22</a:t>
            </a:fld>
            <a:endParaRPr lang="en-US"/>
          </a:p>
        </p:txBody>
      </p:sp>
      <p:sp>
        <p:nvSpPr>
          <p:cNvPr id="6" name="Footer Placeholder 5">
            <a:extLst>
              <a:ext uri="{FF2B5EF4-FFF2-40B4-BE49-F238E27FC236}">
                <a16:creationId xmlns:a16="http://schemas.microsoft.com/office/drawing/2014/main" id="{39367433-5C30-A146-A399-8CDCADB56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E5F97-1D24-264B-91E9-5B4CCAEEB9FF}"/>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412984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CCEB-6D43-284A-AEA2-3E8E90CDB4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EE8E3D-19DC-F945-A0EB-C4C2C59F0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9AE52C-F163-C24D-AF69-6645E38FC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6747B-60CC-CC43-9FBF-7F7FF1AA9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9E689C-F834-4D45-8E0C-275D2271CB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9D36FD-9203-8548-B5AB-1AD23D08B162}"/>
              </a:ext>
            </a:extLst>
          </p:cNvPr>
          <p:cNvSpPr>
            <a:spLocks noGrp="1"/>
          </p:cNvSpPr>
          <p:nvPr>
            <p:ph type="dt" sz="half" idx="10"/>
          </p:nvPr>
        </p:nvSpPr>
        <p:spPr/>
        <p:txBody>
          <a:bodyPr/>
          <a:lstStyle/>
          <a:p>
            <a:fld id="{9A0A578E-09F2-054D-9AD2-5BD2891D81DD}" type="datetimeFigureOut">
              <a:rPr lang="en-US" smtClean="0"/>
              <a:t>10/7/22</a:t>
            </a:fld>
            <a:endParaRPr lang="en-US"/>
          </a:p>
        </p:txBody>
      </p:sp>
      <p:sp>
        <p:nvSpPr>
          <p:cNvPr id="8" name="Footer Placeholder 7">
            <a:extLst>
              <a:ext uri="{FF2B5EF4-FFF2-40B4-BE49-F238E27FC236}">
                <a16:creationId xmlns:a16="http://schemas.microsoft.com/office/drawing/2014/main" id="{16DF6CBC-799C-884C-8377-97A1432294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8FAE2F-ABD1-4C46-BB41-9D9FC32ED073}"/>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130916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4B6E-F8E4-3F41-8A4B-BE278A0292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823941-027B-0B48-86A1-70D085581E38}"/>
              </a:ext>
            </a:extLst>
          </p:cNvPr>
          <p:cNvSpPr>
            <a:spLocks noGrp="1"/>
          </p:cNvSpPr>
          <p:nvPr>
            <p:ph type="dt" sz="half" idx="10"/>
          </p:nvPr>
        </p:nvSpPr>
        <p:spPr/>
        <p:txBody>
          <a:bodyPr/>
          <a:lstStyle/>
          <a:p>
            <a:fld id="{9A0A578E-09F2-054D-9AD2-5BD2891D81DD}" type="datetimeFigureOut">
              <a:rPr lang="en-US" smtClean="0"/>
              <a:t>10/7/22</a:t>
            </a:fld>
            <a:endParaRPr lang="en-US"/>
          </a:p>
        </p:txBody>
      </p:sp>
      <p:sp>
        <p:nvSpPr>
          <p:cNvPr id="4" name="Footer Placeholder 3">
            <a:extLst>
              <a:ext uri="{FF2B5EF4-FFF2-40B4-BE49-F238E27FC236}">
                <a16:creationId xmlns:a16="http://schemas.microsoft.com/office/drawing/2014/main" id="{D7A301BC-6CAE-8748-B062-0574D5EBDE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3CB235-723D-D648-83B5-5EA37D8C0A1C}"/>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237756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FC1C0-880C-0A4E-B69F-1D62CCEAE311}"/>
              </a:ext>
            </a:extLst>
          </p:cNvPr>
          <p:cNvSpPr>
            <a:spLocks noGrp="1"/>
          </p:cNvSpPr>
          <p:nvPr>
            <p:ph type="dt" sz="half" idx="10"/>
          </p:nvPr>
        </p:nvSpPr>
        <p:spPr/>
        <p:txBody>
          <a:bodyPr/>
          <a:lstStyle/>
          <a:p>
            <a:fld id="{9A0A578E-09F2-054D-9AD2-5BD2891D81DD}" type="datetimeFigureOut">
              <a:rPr lang="en-US" smtClean="0"/>
              <a:t>10/7/22</a:t>
            </a:fld>
            <a:endParaRPr lang="en-US"/>
          </a:p>
        </p:txBody>
      </p:sp>
      <p:sp>
        <p:nvSpPr>
          <p:cNvPr id="3" name="Footer Placeholder 2">
            <a:extLst>
              <a:ext uri="{FF2B5EF4-FFF2-40B4-BE49-F238E27FC236}">
                <a16:creationId xmlns:a16="http://schemas.microsoft.com/office/drawing/2014/main" id="{D69C56A1-B504-C247-8F60-D663FECD68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5B8ACE-B77F-C144-874A-917204384E8E}"/>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10262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EE80-BD7F-8D48-BE44-B3815021B2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984828-723B-C046-A908-095C614CB9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25905-9096-9D48-BA58-F96F6C125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B3883-6B4D-B446-9257-2F31D1145CA8}"/>
              </a:ext>
            </a:extLst>
          </p:cNvPr>
          <p:cNvSpPr>
            <a:spLocks noGrp="1"/>
          </p:cNvSpPr>
          <p:nvPr>
            <p:ph type="dt" sz="half" idx="10"/>
          </p:nvPr>
        </p:nvSpPr>
        <p:spPr/>
        <p:txBody>
          <a:bodyPr/>
          <a:lstStyle/>
          <a:p>
            <a:fld id="{9A0A578E-09F2-054D-9AD2-5BD2891D81DD}" type="datetimeFigureOut">
              <a:rPr lang="en-US" smtClean="0"/>
              <a:t>10/7/22</a:t>
            </a:fld>
            <a:endParaRPr lang="en-US"/>
          </a:p>
        </p:txBody>
      </p:sp>
      <p:sp>
        <p:nvSpPr>
          <p:cNvPr id="6" name="Footer Placeholder 5">
            <a:extLst>
              <a:ext uri="{FF2B5EF4-FFF2-40B4-BE49-F238E27FC236}">
                <a16:creationId xmlns:a16="http://schemas.microsoft.com/office/drawing/2014/main" id="{F35FEC81-A06F-9545-9868-AC3F90DEC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F3846-F33E-D747-9FEA-C9BB51D85BB0}"/>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183273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CA13-DC8F-794A-A8DF-D89DDF42B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08757E-EE5A-3143-9880-451A8B54D1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3BB581-DB47-BF4F-84D2-4B033847A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003D-03C9-EC49-B212-5753F5489F74}"/>
              </a:ext>
            </a:extLst>
          </p:cNvPr>
          <p:cNvSpPr>
            <a:spLocks noGrp="1"/>
          </p:cNvSpPr>
          <p:nvPr>
            <p:ph type="dt" sz="half" idx="10"/>
          </p:nvPr>
        </p:nvSpPr>
        <p:spPr/>
        <p:txBody>
          <a:bodyPr/>
          <a:lstStyle/>
          <a:p>
            <a:fld id="{9A0A578E-09F2-054D-9AD2-5BD2891D81DD}" type="datetimeFigureOut">
              <a:rPr lang="en-US" smtClean="0"/>
              <a:t>10/7/22</a:t>
            </a:fld>
            <a:endParaRPr lang="en-US"/>
          </a:p>
        </p:txBody>
      </p:sp>
      <p:sp>
        <p:nvSpPr>
          <p:cNvPr id="6" name="Footer Placeholder 5">
            <a:extLst>
              <a:ext uri="{FF2B5EF4-FFF2-40B4-BE49-F238E27FC236}">
                <a16:creationId xmlns:a16="http://schemas.microsoft.com/office/drawing/2014/main" id="{88319C42-EC0A-6549-8592-C193EF5BF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C2BBE-30D4-0940-A5AE-AFFCD71464A2}"/>
              </a:ext>
            </a:extLst>
          </p:cNvPr>
          <p:cNvSpPr>
            <a:spLocks noGrp="1"/>
          </p:cNvSpPr>
          <p:nvPr>
            <p:ph type="sldNum" sz="quarter" idx="12"/>
          </p:nvPr>
        </p:nvSpPr>
        <p:spPr/>
        <p:txBody>
          <a:bodyPr/>
          <a:lstStyle/>
          <a:p>
            <a:fld id="{3FBD028D-13DE-0349-AD9F-715C28CD085A}" type="slidenum">
              <a:rPr lang="en-US" smtClean="0"/>
              <a:t>‹#›</a:t>
            </a:fld>
            <a:endParaRPr lang="en-US"/>
          </a:p>
        </p:txBody>
      </p:sp>
    </p:spTree>
    <p:extLst>
      <p:ext uri="{BB962C8B-B14F-4D97-AF65-F5344CB8AC3E}">
        <p14:creationId xmlns:p14="http://schemas.microsoft.com/office/powerpoint/2010/main" val="249858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E38D3-106F-604C-8229-0AC79BDA0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6D875-46A6-3149-AAB7-C7D4E037A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6AAD1-6C24-0848-8E3B-52BB813363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A578E-09F2-054D-9AD2-5BD2891D81DD}" type="datetimeFigureOut">
              <a:rPr lang="en-US" smtClean="0"/>
              <a:t>10/7/22</a:t>
            </a:fld>
            <a:endParaRPr lang="en-US"/>
          </a:p>
        </p:txBody>
      </p:sp>
      <p:sp>
        <p:nvSpPr>
          <p:cNvPr id="5" name="Footer Placeholder 4">
            <a:extLst>
              <a:ext uri="{FF2B5EF4-FFF2-40B4-BE49-F238E27FC236}">
                <a16:creationId xmlns:a16="http://schemas.microsoft.com/office/drawing/2014/main" id="{8A99CE9F-93A1-224D-91FD-9FE0FCA5C7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E8E547-4B01-734E-B184-AA2610353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D028D-13DE-0349-AD9F-715C28CD085A}" type="slidenum">
              <a:rPr lang="en-US" smtClean="0"/>
              <a:t>‹#›</a:t>
            </a:fld>
            <a:endParaRPr lang="en-US"/>
          </a:p>
        </p:txBody>
      </p:sp>
    </p:spTree>
    <p:extLst>
      <p:ext uri="{BB962C8B-B14F-4D97-AF65-F5344CB8AC3E}">
        <p14:creationId xmlns:p14="http://schemas.microsoft.com/office/powerpoint/2010/main" val="658717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D71B4F-3E2A-4C48-BE26-627C28C0B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28953-A92E-A44E-B1F6-F9072B8DC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1FADA-8B33-F846-9701-DBCA249CDC64}" type="datetime1">
              <a:rPr lang="en-US" smtClean="0"/>
              <a:t>10/11/22</a:t>
            </a:fld>
            <a:endParaRPr lang="en-US"/>
          </a:p>
        </p:txBody>
      </p:sp>
      <p:sp>
        <p:nvSpPr>
          <p:cNvPr id="5" name="Footer Placeholder 4">
            <a:extLst>
              <a:ext uri="{FF2B5EF4-FFF2-40B4-BE49-F238E27FC236}">
                <a16:creationId xmlns:a16="http://schemas.microsoft.com/office/drawing/2014/main" id="{E9401097-5C2A-594B-ACFA-FD2C946FB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B35E8D-216B-3140-B0E8-B69F1B041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F84CB-2621-0045-B30F-22109BF07890}" type="slidenum">
              <a:rPr lang="en-US" smtClean="0"/>
              <a:t>‹#›</a:t>
            </a:fld>
            <a:endParaRPr lang="en-US"/>
          </a:p>
        </p:txBody>
      </p:sp>
      <p:sp>
        <p:nvSpPr>
          <p:cNvPr id="7" name="Rectangle 6">
            <a:extLst>
              <a:ext uri="{FF2B5EF4-FFF2-40B4-BE49-F238E27FC236}">
                <a16:creationId xmlns:a16="http://schemas.microsoft.com/office/drawing/2014/main" id="{AED5AD2C-CD67-5E49-AEBA-E909467048DB}"/>
              </a:ext>
            </a:extLst>
          </p:cNvPr>
          <p:cNvSpPr/>
          <p:nvPr userDrawn="1"/>
        </p:nvSpPr>
        <p:spPr>
          <a:xfrm>
            <a:off x="0" y="5958018"/>
            <a:ext cx="12191999" cy="908756"/>
          </a:xfrm>
          <a:prstGeom prst="rect">
            <a:avLst/>
          </a:prstGeom>
          <a:solidFill>
            <a:srgbClr val="0D2C6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14" name="Picture 13">
            <a:extLst>
              <a:ext uri="{FF2B5EF4-FFF2-40B4-BE49-F238E27FC236}">
                <a16:creationId xmlns:a16="http://schemas.microsoft.com/office/drawing/2014/main" id="{3AEE4CC7-3DC8-AC49-985D-0B735D174F3F}"/>
              </a:ext>
            </a:extLst>
          </p:cNvPr>
          <p:cNvPicPr>
            <a:picLocks noChangeAspect="1"/>
          </p:cNvPicPr>
          <p:nvPr userDrawn="1"/>
        </p:nvPicPr>
        <p:blipFill>
          <a:blip r:embed="rId13"/>
          <a:stretch>
            <a:fillRect/>
          </a:stretch>
        </p:blipFill>
        <p:spPr>
          <a:xfrm>
            <a:off x="9961345" y="6329863"/>
            <a:ext cx="1849655" cy="147518"/>
          </a:xfrm>
          <a:prstGeom prst="rect">
            <a:avLst/>
          </a:prstGeom>
        </p:spPr>
      </p:pic>
      <p:pic>
        <p:nvPicPr>
          <p:cNvPr id="11" name="Picture 10">
            <a:extLst>
              <a:ext uri="{FF2B5EF4-FFF2-40B4-BE49-F238E27FC236}">
                <a16:creationId xmlns:a16="http://schemas.microsoft.com/office/drawing/2014/main" id="{21BFC440-3632-A449-9322-0B212DB62123}"/>
              </a:ext>
            </a:extLst>
          </p:cNvPr>
          <p:cNvPicPr>
            <a:picLocks noChangeAspect="1"/>
          </p:cNvPicPr>
          <p:nvPr userDrawn="1"/>
        </p:nvPicPr>
        <p:blipFill>
          <a:blip r:embed="rId14"/>
          <a:stretch>
            <a:fillRect/>
          </a:stretch>
        </p:blipFill>
        <p:spPr>
          <a:xfrm>
            <a:off x="524161" y="6103329"/>
            <a:ext cx="2129586" cy="534108"/>
          </a:xfrm>
          <a:prstGeom prst="rect">
            <a:avLst/>
          </a:prstGeom>
        </p:spPr>
      </p:pic>
    </p:spTree>
    <p:extLst>
      <p:ext uri="{BB962C8B-B14F-4D97-AF65-F5344CB8AC3E}">
        <p14:creationId xmlns:p14="http://schemas.microsoft.com/office/powerpoint/2010/main" val="4172035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hyperlink" Target="https://nextcatalog.montana.edu/courseadmin/?key=5300" TargetMode="External"/><Relationship Id="rId3" Type="http://schemas.openxmlformats.org/officeDocument/2006/relationships/hyperlink" Target="https://nextcatalog.montana.edu/courseadmin/?key=5412" TargetMode="External"/><Relationship Id="rId7" Type="http://schemas.openxmlformats.org/officeDocument/2006/relationships/hyperlink" Target="https://nextcatalog.montana.edu/courseadmin/?key=5416"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nextcatalog.montana.edu/courseadmin/?key=5388" TargetMode="External"/><Relationship Id="rId5" Type="http://schemas.openxmlformats.org/officeDocument/2006/relationships/hyperlink" Target="https://nextcatalog.montana.edu/courseadmin/?key=5468" TargetMode="External"/><Relationship Id="rId4" Type="http://schemas.openxmlformats.org/officeDocument/2006/relationships/hyperlink" Target="https://nextcatalog.montana.edu/courseadmin/?key=5381" TargetMode="External"/><Relationship Id="rId9" Type="http://schemas.openxmlformats.org/officeDocument/2006/relationships/hyperlink" Target="https://nextcatalog.montana.edu/courseadmin/?key=549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extcatalog.montana.edu/courseadmin/?key=5413"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extcatalog.montana.edu/courseadmin/?key=243" TargetMode="External"/><Relationship Id="rId7" Type="http://schemas.openxmlformats.org/officeDocument/2006/relationships/hyperlink" Target="https://nextcatalog.montana.edu/courseadmin/?key=3569"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nextcatalog.montana.edu/courseadmin/?key=2332" TargetMode="External"/><Relationship Id="rId5" Type="http://schemas.openxmlformats.org/officeDocument/2006/relationships/hyperlink" Target="https://nextcatalog.montana.edu/courseadmin/?key=5290" TargetMode="External"/><Relationship Id="rId4" Type="http://schemas.openxmlformats.org/officeDocument/2006/relationships/hyperlink" Target="https://nextcatalog.montana.edu/courseadmin/?key=4024"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extcatalog.montana.edu/courseadmin/?key=5389"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extcatalog.montana.edu/programadmin/?key=478"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ontana.edu/legalcounsel/proposed/2022_proposed_policies/September2022ProposedPolicies/Employee%20ADA%20and%20Appeal%20revision%20October%202022%20UC.docx"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montana.edu/legalcounsel/proposed/2022_proposed_policies/September2022ProposedPolicies/Research%20Misconduct%20-%20With%20Update%20to%20Section%20800%20for%20UC.doc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9B7A-FD57-D449-A5B1-DB9E6F6FC1B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CB6589D-3C38-304E-BE7E-C6318CCC8A22}"/>
              </a:ext>
            </a:extLst>
          </p:cNvPr>
          <p:cNvSpPr>
            <a:spLocks noGrp="1"/>
          </p:cNvSpPr>
          <p:nvPr>
            <p:ph type="subTitle" idx="1"/>
          </p:nvPr>
        </p:nvSpPr>
        <p:spPr/>
        <p:txBody>
          <a:bodyPr/>
          <a:lstStyle/>
          <a:p>
            <a:endParaRPr lang="en-US"/>
          </a:p>
        </p:txBody>
      </p:sp>
      <p:pic>
        <p:nvPicPr>
          <p:cNvPr id="5" name="Picture 4" descr="A large mountain in the background&#10;&#10;Description automatically generated">
            <a:extLst>
              <a:ext uri="{FF2B5EF4-FFF2-40B4-BE49-F238E27FC236}">
                <a16:creationId xmlns:a16="http://schemas.microsoft.com/office/drawing/2014/main" id="{FD3C358F-51B1-A249-8B8C-D427DBAFB934}"/>
              </a:ext>
            </a:extLst>
          </p:cNvPr>
          <p:cNvPicPr>
            <a:picLocks noChangeAspect="1"/>
          </p:cNvPicPr>
          <p:nvPr/>
        </p:nvPicPr>
        <p:blipFill>
          <a:blip r:embed="rId2"/>
          <a:stretch>
            <a:fillRect/>
          </a:stretch>
        </p:blipFill>
        <p:spPr>
          <a:xfrm>
            <a:off x="0" y="-2298"/>
            <a:ext cx="12192000" cy="6858000"/>
          </a:xfrm>
          <a:prstGeom prst="rect">
            <a:avLst/>
          </a:prstGeom>
          <a:effectLst>
            <a:softEdge rad="0"/>
          </a:effectLst>
        </p:spPr>
      </p:pic>
      <p:sp>
        <p:nvSpPr>
          <p:cNvPr id="6" name="TextBox 5">
            <a:extLst>
              <a:ext uri="{FF2B5EF4-FFF2-40B4-BE49-F238E27FC236}">
                <a16:creationId xmlns:a16="http://schemas.microsoft.com/office/drawing/2014/main" id="{E9552DD3-A93A-C94F-8ABC-6973FD05146C}"/>
              </a:ext>
            </a:extLst>
          </p:cNvPr>
          <p:cNvSpPr txBox="1"/>
          <p:nvPr/>
        </p:nvSpPr>
        <p:spPr>
          <a:xfrm>
            <a:off x="432487" y="383957"/>
            <a:ext cx="8501448" cy="646331"/>
          </a:xfrm>
          <a:prstGeom prst="rect">
            <a:avLst/>
          </a:prstGeom>
          <a:noFill/>
        </p:spPr>
        <p:txBody>
          <a:bodyPr wrap="square" rtlCol="0">
            <a:spAutoFit/>
          </a:bodyPr>
          <a:lstStyle/>
          <a:p>
            <a:pPr algn="ctr"/>
            <a:r>
              <a:rPr lang="en-US" sz="3600" dirty="0">
                <a:solidFill>
                  <a:schemeClr val="bg1"/>
                </a:solidFill>
              </a:rPr>
              <a:t>Faculty Senate Meeting    October 12, 2022  </a:t>
            </a:r>
          </a:p>
        </p:txBody>
      </p:sp>
    </p:spTree>
    <p:extLst>
      <p:ext uri="{BB962C8B-B14F-4D97-AF65-F5344CB8AC3E}">
        <p14:creationId xmlns:p14="http://schemas.microsoft.com/office/powerpoint/2010/main" val="93164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2059-C974-CE46-A9B0-805108CFE72B}"/>
              </a:ext>
            </a:extLst>
          </p:cNvPr>
          <p:cNvSpPr>
            <a:spLocks noGrp="1"/>
          </p:cNvSpPr>
          <p:nvPr>
            <p:ph type="ctrTitle"/>
          </p:nvPr>
        </p:nvSpPr>
        <p:spPr>
          <a:xfrm>
            <a:off x="1523999" y="272143"/>
            <a:ext cx="9144000" cy="3398721"/>
          </a:xfrm>
        </p:spPr>
        <p:txBody>
          <a:bodyPr anchor="ctr"/>
          <a:lstStyle/>
          <a:p>
            <a:r>
              <a:rPr lang="en-US" dirty="0"/>
              <a:t>Proposed Updates to the Montana State University Code of Student Conduct</a:t>
            </a:r>
          </a:p>
        </p:txBody>
      </p:sp>
      <p:pic>
        <p:nvPicPr>
          <p:cNvPr id="5" name="Picture 4" descr="Logo, company name&#10;&#10;Description automatically generated">
            <a:extLst>
              <a:ext uri="{FF2B5EF4-FFF2-40B4-BE49-F238E27FC236}">
                <a16:creationId xmlns:a16="http://schemas.microsoft.com/office/drawing/2014/main" id="{7578BC8F-D3C2-CB41-9C1F-8E3EBCDFCA5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6574" y1="45278" x2="18056" y2="65185"/>
                        <a14:foregroundMark x1="18056" y1="65185" x2="34444" y2="51111"/>
                        <a14:foregroundMark x1="34444" y1="51111" x2="37500" y2="71481"/>
                        <a14:foregroundMark x1="37500" y1="71481" x2="60648" y2="39907"/>
                        <a14:foregroundMark x1="60648" y1="39907" x2="47593" y2="31111"/>
                        <a14:foregroundMark x1="47593" y1="31111" x2="32870" y2="44352"/>
                        <a14:foregroundMark x1="32870" y1="44352" x2="43333" y2="76296"/>
                        <a14:foregroundMark x1="43333" y1="76296" x2="65833" y2="65926"/>
                        <a14:foregroundMark x1="65833" y1="65926" x2="77685" y2="36204"/>
                        <a14:foregroundMark x1="77685" y1="36204" x2="62593" y2="31481"/>
                        <a14:foregroundMark x1="62593" y1="31481" x2="47963" y2="51667"/>
                        <a14:foregroundMark x1="47963" y1="51667" x2="75556" y2="51481"/>
                        <a14:foregroundMark x1="75556" y1="51481" x2="71667" y2="36389"/>
                        <a14:foregroundMark x1="71667" y1="36389" x2="46204" y2="30185"/>
                        <a14:foregroundMark x1="46204" y1="30185" x2="36852" y2="61204"/>
                        <a14:foregroundMark x1="36852" y1="61204" x2="52870" y2="70741"/>
                        <a14:foregroundMark x1="52870" y1="70741" x2="70000" y2="42500"/>
                        <a14:foregroundMark x1="70000" y1="42500" x2="62037" y2="17685"/>
                        <a14:foregroundMark x1="62037" y1="17685" x2="30370" y2="25000"/>
                        <a14:foregroundMark x1="30370" y1="25000" x2="16296" y2="42778"/>
                        <a14:foregroundMark x1="16296" y1="42778" x2="31019" y2="51111"/>
                        <a14:foregroundMark x1="31019" y1="51111" x2="49907" y2="43704"/>
                        <a14:foregroundMark x1="49907" y1="43704" x2="53241" y2="28426"/>
                        <a14:foregroundMark x1="53241" y1="28426" x2="21944" y2="53241"/>
                        <a14:foregroundMark x1="21944" y1="53241" x2="31204" y2="65833"/>
                        <a14:foregroundMark x1="31204" y1="65833" x2="52593" y2="61759"/>
                        <a14:foregroundMark x1="52593" y1="61759" x2="60648" y2="40000"/>
                        <a14:foregroundMark x1="60648" y1="40000" x2="42500" y2="36204"/>
                        <a14:foregroundMark x1="42500" y1="36204" x2="28796" y2="53148"/>
                        <a14:foregroundMark x1="28796" y1="53148" x2="34167" y2="68241"/>
                        <a14:foregroundMark x1="34167" y1="68241" x2="47130" y2="34259"/>
                        <a14:foregroundMark x1="47130" y1="34259" x2="28611" y2="68056"/>
                        <a14:foregroundMark x1="28611" y1="68056" x2="46852" y2="65000"/>
                        <a14:foregroundMark x1="46852" y1="65000" x2="23426" y2="58796"/>
                        <a14:foregroundMark x1="23426" y1="58796" x2="35000" y2="69352"/>
                        <a14:foregroundMark x1="35000" y1="69352" x2="18519" y2="71296"/>
                        <a14:foregroundMark x1="18519" y1="71296" x2="53519" y2="67407"/>
                        <a14:foregroundMark x1="53519" y1="67407" x2="69907" y2="69907"/>
                        <a14:foregroundMark x1="69907" y1="69907" x2="77593" y2="54259"/>
                        <a14:foregroundMark x1="77593" y1="54259" x2="66574" y2="69815"/>
                        <a14:foregroundMark x1="66574" y1="69815" x2="74630" y2="56389"/>
                        <a14:foregroundMark x1="74630" y1="56389" x2="65278" y2="75833"/>
                        <a14:foregroundMark x1="65278" y1="75833" x2="73889" y2="61759"/>
                        <a14:foregroundMark x1="73889" y1="61759" x2="64722" y2="73981"/>
                        <a14:foregroundMark x1="64722" y1="73981" x2="77870" y2="55833"/>
                        <a14:foregroundMark x1="77870" y1="55833" x2="66204" y2="72130"/>
                        <a14:foregroundMark x1="66204" y1="72130" x2="80648" y2="50000"/>
                        <a14:foregroundMark x1="80648" y1="50000" x2="63889" y2="82130"/>
                        <a14:foregroundMark x1="63889" y1="82130" x2="74444" y2="67778"/>
                        <a14:foregroundMark x1="74444" y1="67778" x2="60463" y2="60093"/>
                        <a14:foregroundMark x1="60463" y1="60093" x2="38426" y2="66481"/>
                        <a14:foregroundMark x1="38426" y1="66481" x2="52222" y2="46667"/>
                        <a14:foregroundMark x1="52222" y1="46667" x2="49352" y2="49074"/>
                        <a14:foregroundMark x1="35185" y1="68704" x2="19259" y2="70185"/>
                        <a14:foregroundMark x1="19259" y1="70185" x2="28241" y2="56389"/>
                        <a14:foregroundMark x1="28241" y1="56389" x2="28426" y2="71759"/>
                        <a14:foregroundMark x1="28426" y1="71759" x2="43796" y2="70926"/>
                        <a14:foregroundMark x1="43796" y1="70926" x2="60556" y2="74722"/>
                        <a14:foregroundMark x1="60556" y1="74722" x2="75556" y2="56667"/>
                        <a14:foregroundMark x1="75556" y1="56667" x2="70556" y2="77778"/>
                        <a14:foregroundMark x1="70556" y1="77778" x2="81296" y2="60648"/>
                        <a14:foregroundMark x1="81296" y1="60648" x2="73148" y2="74259"/>
                        <a14:foregroundMark x1="73148" y1="74259" x2="81111" y2="58519"/>
                        <a14:foregroundMark x1="81111" y1="58519" x2="75370" y2="72870"/>
                        <a14:foregroundMark x1="75370" y1="72870" x2="80648" y2="57407"/>
                        <a14:foregroundMark x1="80648" y1="57407" x2="77685" y2="78796"/>
                        <a14:foregroundMark x1="77685" y1="78796" x2="55278" y2="82870"/>
                        <a14:foregroundMark x1="55278" y1="82870" x2="34167" y2="80185"/>
                        <a14:foregroundMark x1="34167" y1="80185" x2="55463" y2="75370"/>
                        <a14:foregroundMark x1="55463" y1="75370" x2="37593" y2="82037"/>
                        <a14:foregroundMark x1="37593" y1="82037" x2="56389" y2="77315"/>
                        <a14:foregroundMark x1="56389" y1="77315" x2="36111" y2="77500"/>
                        <a14:foregroundMark x1="36111" y1="77500" x2="20463" y2="70926"/>
                        <a14:foregroundMark x1="20463" y1="70926" x2="78519" y2="60093"/>
                        <a14:foregroundMark x1="78519" y1="60093" x2="81019" y2="70093"/>
                        <a14:foregroundMark x1="80648" y1="48704" x2="80370" y2="80093"/>
                        <a14:foregroundMark x1="81019" y1="50463" x2="83148" y2="77315"/>
                        <a14:foregroundMark x1="18241" y1="50463" x2="19352" y2="73889"/>
                        <a14:foregroundMark x1="15833" y1="48704" x2="17593" y2="75278"/>
                        <a14:foregroundMark x1="22037" y1="75278" x2="37685" y2="76944"/>
                        <a14:foregroundMark x1="37685" y1="76944" x2="41759" y2="80741"/>
                        <a14:foregroundMark x1="17222" y1="75926" x2="37963" y2="80463"/>
                      </a14:backgroundRemoval>
                    </a14:imgEffect>
                  </a14:imgLayer>
                </a14:imgProps>
              </a:ext>
            </a:extLst>
          </a:blip>
          <a:stretch>
            <a:fillRect/>
          </a:stretch>
        </p:blipFill>
        <p:spPr>
          <a:xfrm>
            <a:off x="4517570" y="3187136"/>
            <a:ext cx="3156858" cy="3156858"/>
          </a:xfrm>
          <a:prstGeom prst="rect">
            <a:avLst/>
          </a:prstGeom>
        </p:spPr>
      </p:pic>
      <p:sp>
        <p:nvSpPr>
          <p:cNvPr id="3" name="Date Placeholder 2">
            <a:extLst>
              <a:ext uri="{FF2B5EF4-FFF2-40B4-BE49-F238E27FC236}">
                <a16:creationId xmlns:a16="http://schemas.microsoft.com/office/drawing/2014/main" id="{A8FBA38D-0F81-224E-8DB8-DB20C4A0B8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CF59F0-61A5-A54D-8299-510AF6EE366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ABA72AC-B918-1E42-9DE6-46B014486A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F84CB-2621-0045-B30F-22109BF078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95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a:xfrm>
            <a:off x="838200" y="365125"/>
            <a:ext cx="10515600" cy="1325563"/>
          </a:xfrm>
        </p:spPr>
        <p:txBody>
          <a:bodyPr anchor="ctr"/>
          <a:lstStyle/>
          <a:p>
            <a:pPr algn="ctr"/>
            <a:r>
              <a:rPr lang="en-US" dirty="0"/>
              <a:t>Agenda For Today’s Presentation</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idx="1"/>
          </p:nvPr>
        </p:nvSpPr>
        <p:spPr>
          <a:xfrm>
            <a:off x="838200" y="1825625"/>
            <a:ext cx="10515600" cy="4351338"/>
          </a:xfrm>
        </p:spPr>
        <p:txBody>
          <a:bodyPr/>
          <a:lstStyle/>
          <a:p>
            <a:r>
              <a:rPr lang="en-US" dirty="0"/>
              <a:t>What is a Code of Student Conduct?</a:t>
            </a:r>
          </a:p>
          <a:p>
            <a:r>
              <a:rPr lang="en-US" dirty="0"/>
              <a:t>How did we change it?</a:t>
            </a:r>
          </a:p>
          <a:p>
            <a:r>
              <a:rPr lang="en-US" dirty="0"/>
              <a:t>How does the Code apply to faculty &amp; why does it matter?</a:t>
            </a:r>
          </a:p>
          <a:p>
            <a:r>
              <a:rPr lang="en-US" dirty="0"/>
              <a:t>What did we change?</a:t>
            </a:r>
          </a:p>
          <a:p>
            <a:r>
              <a:rPr lang="en-US" dirty="0"/>
              <a:t>Why does this matter?  What difference does it make?</a:t>
            </a:r>
          </a:p>
          <a:p>
            <a:r>
              <a:rPr lang="en-US" dirty="0"/>
              <a:t>Can I submit feedback?</a:t>
            </a:r>
          </a:p>
        </p:txBody>
      </p:sp>
      <p:sp>
        <p:nvSpPr>
          <p:cNvPr id="2" name="Date Placeholder 1">
            <a:extLst>
              <a:ext uri="{FF2B5EF4-FFF2-40B4-BE49-F238E27FC236}">
                <a16:creationId xmlns:a16="http://schemas.microsoft.com/office/drawing/2014/main" id="{9A22CC31-3CE1-A24E-BF6F-792A8D7CC3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6497BF-FF9A-6742-AE32-D765187B4FD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F2012C4-66D6-1349-B188-CCF7134C9F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F84CB-2621-0045-B30F-22109BF078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96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a:xfrm>
            <a:off x="838200" y="365125"/>
            <a:ext cx="10515600" cy="1325563"/>
          </a:xfrm>
        </p:spPr>
        <p:txBody>
          <a:bodyPr anchor="ctr"/>
          <a:lstStyle/>
          <a:p>
            <a:pPr algn="ctr"/>
            <a:r>
              <a:rPr lang="en-US" dirty="0"/>
              <a:t>What is a Code of Student Conduct?</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idx="1"/>
          </p:nvPr>
        </p:nvSpPr>
        <p:spPr>
          <a:xfrm>
            <a:off x="838200" y="1412111"/>
            <a:ext cx="10515600" cy="4764852"/>
          </a:xfrm>
        </p:spPr>
        <p:txBody>
          <a:bodyPr>
            <a:normAutofit fontScale="92500" lnSpcReduction="20000"/>
          </a:bodyPr>
          <a:lstStyle/>
          <a:p>
            <a:r>
              <a:rPr lang="en-US" dirty="0"/>
              <a:t>Sets Expectations for MSU Community</a:t>
            </a:r>
          </a:p>
          <a:p>
            <a:r>
              <a:rPr lang="en-US" dirty="0"/>
              <a:t>Ensures Due Process for Students</a:t>
            </a:r>
          </a:p>
          <a:p>
            <a:r>
              <a:rPr lang="en-US" dirty="0"/>
              <a:t>Reference for Faculty, Staff, Students, Families</a:t>
            </a:r>
          </a:p>
          <a:p>
            <a:r>
              <a:rPr lang="en-US" dirty="0"/>
              <a:t>Includes Policies and Procedures</a:t>
            </a:r>
          </a:p>
          <a:p>
            <a:pPr lvl="1"/>
            <a:r>
              <a:rPr lang="en-US" dirty="0"/>
              <a:t>Student Responsibilities</a:t>
            </a:r>
          </a:p>
          <a:p>
            <a:pPr lvl="1"/>
            <a:r>
              <a:rPr lang="en-US" dirty="0"/>
              <a:t>Prohibited Conduct Policies:</a:t>
            </a:r>
          </a:p>
          <a:p>
            <a:pPr lvl="2"/>
            <a:r>
              <a:rPr lang="en-US" dirty="0"/>
              <a:t>Academic &amp; Student Conduct</a:t>
            </a:r>
          </a:p>
          <a:p>
            <a:pPr lvl="1"/>
            <a:r>
              <a:rPr lang="en-US" dirty="0"/>
              <a:t>Conduct Processes</a:t>
            </a:r>
          </a:p>
          <a:p>
            <a:pPr lvl="2"/>
            <a:r>
              <a:rPr lang="en-US" dirty="0"/>
              <a:t>Academic Misconduct</a:t>
            </a:r>
          </a:p>
          <a:p>
            <a:pPr lvl="2"/>
            <a:r>
              <a:rPr lang="en-US" dirty="0"/>
              <a:t>Disruptive Student</a:t>
            </a:r>
          </a:p>
          <a:p>
            <a:pPr lvl="2"/>
            <a:r>
              <a:rPr lang="en-US" dirty="0"/>
              <a:t>Academic Grievance</a:t>
            </a:r>
          </a:p>
          <a:p>
            <a:pPr lvl="2"/>
            <a:r>
              <a:rPr lang="en-US" dirty="0"/>
              <a:t>Discrimination, Harassment &amp; Retaliation</a:t>
            </a:r>
          </a:p>
          <a:p>
            <a:pPr lvl="2"/>
            <a:r>
              <a:rPr lang="en-US" dirty="0"/>
              <a:t>Student Conduct</a:t>
            </a:r>
          </a:p>
          <a:p>
            <a:pPr lvl="1"/>
            <a:r>
              <a:rPr lang="en-US" dirty="0"/>
              <a:t>Appeal Processes</a:t>
            </a:r>
          </a:p>
          <a:p>
            <a:pPr lvl="2"/>
            <a:endParaRPr lang="en-US" dirty="0"/>
          </a:p>
          <a:p>
            <a:endParaRPr lang="en-US" dirty="0"/>
          </a:p>
          <a:p>
            <a:endParaRPr lang="en-US" dirty="0"/>
          </a:p>
        </p:txBody>
      </p:sp>
      <p:sp>
        <p:nvSpPr>
          <p:cNvPr id="2" name="Date Placeholder 1">
            <a:extLst>
              <a:ext uri="{FF2B5EF4-FFF2-40B4-BE49-F238E27FC236}">
                <a16:creationId xmlns:a16="http://schemas.microsoft.com/office/drawing/2014/main" id="{BA466751-93D1-1F4F-B4CB-AA6DAB8E31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590555-A97C-B042-A96A-190B99F91F9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BE1EF89-3E00-BC4A-B87A-132D66077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F84CB-2621-0045-B30F-22109BF078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703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a:xfrm>
            <a:off x="838200" y="365125"/>
            <a:ext cx="10515600" cy="1325563"/>
          </a:xfrm>
        </p:spPr>
        <p:txBody>
          <a:bodyPr anchor="ctr"/>
          <a:lstStyle/>
          <a:p>
            <a:pPr algn="ctr"/>
            <a:r>
              <a:rPr lang="en-US" dirty="0"/>
              <a:t>How did we Change It?</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idx="1"/>
          </p:nvPr>
        </p:nvSpPr>
        <p:spPr>
          <a:xfrm>
            <a:off x="838200" y="1412111"/>
            <a:ext cx="10515600" cy="4764852"/>
          </a:xfrm>
        </p:spPr>
        <p:txBody>
          <a:bodyPr>
            <a:normAutofit/>
          </a:bodyPr>
          <a:lstStyle/>
          <a:p>
            <a:r>
              <a:rPr lang="en-US" dirty="0"/>
              <a:t>The Current Code of Student Conduct was originally approved in August 2006</a:t>
            </a:r>
          </a:p>
          <a:p>
            <a:r>
              <a:rPr lang="en-US" dirty="0"/>
              <a:t>Most recently revised in November 2019</a:t>
            </a:r>
          </a:p>
          <a:p>
            <a:r>
              <a:rPr lang="en-US" dirty="0"/>
              <a:t>The first meeting to discuss revisions: June 10, 2021</a:t>
            </a:r>
          </a:p>
          <a:p>
            <a:pPr lvl="1"/>
            <a:r>
              <a:rPr lang="en-US" dirty="0"/>
              <a:t>Working group from DOS, Compliance, and Legal</a:t>
            </a:r>
          </a:p>
          <a:p>
            <a:pPr lvl="1"/>
            <a:r>
              <a:rPr lang="en-US" dirty="0"/>
              <a:t>Over 15 working meetings and countless hours outside the meetings</a:t>
            </a:r>
          </a:p>
          <a:p>
            <a:pPr lvl="1"/>
            <a:r>
              <a:rPr lang="en-US" dirty="0"/>
              <a:t>Consulting with departments as needed</a:t>
            </a:r>
          </a:p>
          <a:p>
            <a:r>
              <a:rPr lang="en-US" dirty="0"/>
              <a:t>Track changes, reviews, and more track changes…</a:t>
            </a:r>
          </a:p>
          <a:p>
            <a:endParaRPr lang="en-US" dirty="0"/>
          </a:p>
          <a:p>
            <a:endParaRPr lang="en-US" dirty="0"/>
          </a:p>
          <a:p>
            <a:endParaRPr lang="en-US" dirty="0"/>
          </a:p>
        </p:txBody>
      </p:sp>
      <p:sp>
        <p:nvSpPr>
          <p:cNvPr id="2" name="Date Placeholder 1">
            <a:extLst>
              <a:ext uri="{FF2B5EF4-FFF2-40B4-BE49-F238E27FC236}">
                <a16:creationId xmlns:a16="http://schemas.microsoft.com/office/drawing/2014/main" id="{2C3B4D5A-1FD8-0743-8B3A-07A961218F5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10FA66-FF53-DC4F-B224-0C22440CE93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1AC0852-A3D8-CD47-B20B-09DD9BF1D9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F84CB-2621-0045-B30F-22109BF078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77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lstStyle/>
          <a:p>
            <a:pPr algn="ctr"/>
            <a:r>
              <a:rPr lang="en-US" dirty="0"/>
              <a:t>How does the Code apply to Faculty?</a:t>
            </a:r>
            <a:br>
              <a:rPr lang="en-US" dirty="0"/>
            </a:br>
            <a:r>
              <a:rPr lang="en-US" dirty="0"/>
              <a:t>Why Does it Matter?</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sz="half" idx="1"/>
          </p:nvPr>
        </p:nvSpPr>
        <p:spPr>
          <a:xfrm>
            <a:off x="838200" y="1690688"/>
            <a:ext cx="10515600" cy="4191498"/>
          </a:xfrm>
        </p:spPr>
        <p:txBody>
          <a:bodyPr>
            <a:normAutofit fontScale="92500" lnSpcReduction="10000"/>
          </a:bodyPr>
          <a:lstStyle/>
          <a:p>
            <a:r>
              <a:rPr lang="en-US" dirty="0"/>
              <a:t>Disruptive Behavior in the Classroom</a:t>
            </a:r>
          </a:p>
          <a:p>
            <a:r>
              <a:rPr lang="en-US" dirty="0"/>
              <a:t>Academic Misconduct</a:t>
            </a:r>
          </a:p>
          <a:p>
            <a:pPr lvl="1"/>
            <a:r>
              <a:rPr lang="en-US" dirty="0"/>
              <a:t>Instructor imposed sanctions</a:t>
            </a:r>
          </a:p>
          <a:p>
            <a:pPr lvl="1"/>
            <a:r>
              <a:rPr lang="en-US" dirty="0"/>
              <a:t>Referral to Dean of Students</a:t>
            </a:r>
          </a:p>
          <a:p>
            <a:r>
              <a:rPr lang="en-US" dirty="0"/>
              <a:t>Course Dismissal</a:t>
            </a:r>
          </a:p>
          <a:p>
            <a:pPr lvl="1"/>
            <a:r>
              <a:rPr lang="en-US" dirty="0"/>
              <a:t>Temporary </a:t>
            </a:r>
          </a:p>
          <a:p>
            <a:pPr lvl="1"/>
            <a:r>
              <a:rPr lang="en-US" dirty="0"/>
              <a:t>Permanent</a:t>
            </a:r>
          </a:p>
          <a:p>
            <a:r>
              <a:rPr lang="en-US" dirty="0"/>
              <a:t>Academic Grievances</a:t>
            </a:r>
          </a:p>
          <a:p>
            <a:pPr lvl="1"/>
            <a:r>
              <a:rPr lang="en-US" dirty="0"/>
              <a:t>Appeal Process to Department Head</a:t>
            </a:r>
          </a:p>
          <a:p>
            <a:r>
              <a:rPr lang="en-US" dirty="0"/>
              <a:t>Academic Decision Appeals</a:t>
            </a:r>
          </a:p>
          <a:p>
            <a:pPr lvl="1"/>
            <a:r>
              <a:rPr lang="en-US" dirty="0"/>
              <a:t>Appeal Process to College Dean</a:t>
            </a:r>
          </a:p>
          <a:p>
            <a:endParaRPr lang="en-US" dirty="0"/>
          </a:p>
          <a:p>
            <a:endParaRPr lang="en-US" dirty="0"/>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F94125C3-0887-3844-8305-0A24CEAE90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A9E26-EE2C-6D46-A4FD-3CA0720A1DB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3AEDE72-B731-B04A-943A-E4362AC93C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F84CB-2621-0045-B30F-22109BF078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085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lstStyle/>
          <a:p>
            <a:pPr algn="ctr"/>
            <a:r>
              <a:rPr lang="en-US" dirty="0"/>
              <a:t>What did we change?</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sz="half" idx="1"/>
          </p:nvPr>
        </p:nvSpPr>
        <p:spPr>
          <a:xfrm>
            <a:off x="370390" y="1377387"/>
            <a:ext cx="5954210" cy="4799576"/>
          </a:xfrm>
        </p:spPr>
        <p:txBody>
          <a:bodyPr>
            <a:normAutofit/>
          </a:bodyPr>
          <a:lstStyle/>
          <a:p>
            <a:r>
              <a:rPr lang="en-US" dirty="0"/>
              <a:t>More definitions</a:t>
            </a:r>
          </a:p>
          <a:p>
            <a:pPr lvl="1"/>
            <a:r>
              <a:rPr lang="en-US" dirty="0"/>
              <a:t>Student</a:t>
            </a:r>
          </a:p>
          <a:p>
            <a:pPr lvl="1"/>
            <a:r>
              <a:rPr lang="en-US" dirty="0"/>
              <a:t>Student Organization</a:t>
            </a:r>
          </a:p>
          <a:p>
            <a:pPr lvl="1"/>
            <a:r>
              <a:rPr lang="en-US" dirty="0"/>
              <a:t>University Interest</a:t>
            </a:r>
          </a:p>
          <a:p>
            <a:r>
              <a:rPr lang="en-US" dirty="0"/>
              <a:t>Jurisdiction of the Code</a:t>
            </a:r>
          </a:p>
          <a:p>
            <a:r>
              <a:rPr lang="en-US" dirty="0"/>
              <a:t>Clarification of student responsibilities</a:t>
            </a:r>
          </a:p>
          <a:p>
            <a:r>
              <a:rPr lang="en-US" dirty="0"/>
              <a:t>Modernization of policies</a:t>
            </a:r>
          </a:p>
          <a:p>
            <a:pPr lvl="1"/>
            <a:r>
              <a:rPr lang="en-US" dirty="0"/>
              <a:t>Copyright Infringement (e.g. Chegg)</a:t>
            </a:r>
          </a:p>
          <a:p>
            <a:pPr lvl="1"/>
            <a:r>
              <a:rPr lang="en-US" dirty="0"/>
              <a:t>Hazing</a:t>
            </a:r>
          </a:p>
          <a:p>
            <a:pPr lvl="1"/>
            <a:r>
              <a:rPr lang="en-US" dirty="0"/>
              <a:t>Alcohol, Drugs, and Smoking</a:t>
            </a:r>
          </a:p>
          <a:p>
            <a:endParaRPr lang="en-US" dirty="0"/>
          </a:p>
          <a:p>
            <a:endParaRPr lang="en-US" dirty="0"/>
          </a:p>
          <a:p>
            <a:endParaRPr lang="en-US" dirty="0"/>
          </a:p>
        </p:txBody>
      </p:sp>
      <p:sp>
        <p:nvSpPr>
          <p:cNvPr id="2" name="Content Placeholder 1">
            <a:extLst>
              <a:ext uri="{FF2B5EF4-FFF2-40B4-BE49-F238E27FC236}">
                <a16:creationId xmlns:a16="http://schemas.microsoft.com/office/drawing/2014/main" id="{5538F0F7-3617-1847-9F3B-E34A2B31A70B}"/>
              </a:ext>
            </a:extLst>
          </p:cNvPr>
          <p:cNvSpPr>
            <a:spLocks noGrp="1"/>
          </p:cNvSpPr>
          <p:nvPr>
            <p:ph sz="half" idx="2"/>
          </p:nvPr>
        </p:nvSpPr>
        <p:spPr>
          <a:xfrm>
            <a:off x="6464300" y="1377387"/>
            <a:ext cx="5357308" cy="4799576"/>
          </a:xfrm>
        </p:spPr>
        <p:txBody>
          <a:bodyPr>
            <a:normAutofit/>
          </a:bodyPr>
          <a:lstStyle/>
          <a:p>
            <a:r>
              <a:rPr lang="en-US" dirty="0"/>
              <a:t>Timelines sped up</a:t>
            </a:r>
          </a:p>
          <a:p>
            <a:r>
              <a:rPr lang="en-US" dirty="0"/>
              <a:t>Consolidation of processes</a:t>
            </a:r>
          </a:p>
          <a:p>
            <a:r>
              <a:rPr lang="en-US" dirty="0"/>
              <a:t>Clarification of procedures</a:t>
            </a:r>
          </a:p>
          <a:p>
            <a:pPr lvl="1"/>
            <a:r>
              <a:rPr lang="en-US" dirty="0"/>
              <a:t>Notices</a:t>
            </a:r>
          </a:p>
          <a:p>
            <a:pPr lvl="1"/>
            <a:r>
              <a:rPr lang="en-US" dirty="0"/>
              <a:t>Administrative agreements</a:t>
            </a:r>
          </a:p>
          <a:p>
            <a:pPr lvl="1"/>
            <a:r>
              <a:rPr lang="en-US" dirty="0"/>
              <a:t>Pre-Hearing conference</a:t>
            </a:r>
          </a:p>
          <a:p>
            <a:pPr lvl="1"/>
            <a:r>
              <a:rPr lang="en-US" dirty="0"/>
              <a:t>Sanctions</a:t>
            </a:r>
          </a:p>
          <a:p>
            <a:pPr lvl="1"/>
            <a:r>
              <a:rPr lang="en-US" dirty="0"/>
              <a:t>Appeals</a:t>
            </a:r>
          </a:p>
          <a:p>
            <a:r>
              <a:rPr lang="en-US" dirty="0"/>
              <a:t>Records retention</a:t>
            </a:r>
          </a:p>
          <a:p>
            <a:r>
              <a:rPr lang="en-US" dirty="0"/>
              <a:t>Removal of Faculty Expectations</a:t>
            </a:r>
          </a:p>
          <a:p>
            <a:endParaRPr lang="en-US" dirty="0"/>
          </a:p>
          <a:p>
            <a:endParaRPr lang="en-US" dirty="0"/>
          </a:p>
        </p:txBody>
      </p:sp>
      <p:sp>
        <p:nvSpPr>
          <p:cNvPr id="3" name="Date Placeholder 2">
            <a:extLst>
              <a:ext uri="{FF2B5EF4-FFF2-40B4-BE49-F238E27FC236}">
                <a16:creationId xmlns:a16="http://schemas.microsoft.com/office/drawing/2014/main" id="{F94125C3-0887-3844-8305-0A24CEAE90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A9E26-EE2C-6D46-A4FD-3CA0720A1DB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3AEDE72-B731-B04A-943A-E4362AC93C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F84CB-2621-0045-B30F-22109BF078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330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lstStyle/>
          <a:p>
            <a:pPr algn="ctr"/>
            <a:r>
              <a:rPr lang="en-US" dirty="0"/>
              <a:t>Why Does This Matter?</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idx="1"/>
          </p:nvPr>
        </p:nvSpPr>
        <p:spPr>
          <a:xfrm>
            <a:off x="838200" y="1435261"/>
            <a:ext cx="10515600" cy="4741702"/>
          </a:xfrm>
        </p:spPr>
        <p:txBody>
          <a:bodyPr>
            <a:normAutofit/>
          </a:bodyPr>
          <a:lstStyle/>
          <a:p>
            <a:r>
              <a:rPr lang="en-US" dirty="0"/>
              <a:t>Better reflects the University today</a:t>
            </a:r>
          </a:p>
          <a:p>
            <a:r>
              <a:rPr lang="en-US" dirty="0"/>
              <a:t>Improves readability and understanding</a:t>
            </a:r>
          </a:p>
          <a:p>
            <a:r>
              <a:rPr lang="en-US" dirty="0"/>
              <a:t>Speeds up processes</a:t>
            </a:r>
          </a:p>
          <a:p>
            <a:r>
              <a:rPr lang="en-US" dirty="0"/>
              <a:t>Protects the safety and integrity of the community</a:t>
            </a:r>
          </a:p>
          <a:p>
            <a:r>
              <a:rPr lang="en-US" dirty="0"/>
              <a:t>Ensures due process</a:t>
            </a:r>
          </a:p>
          <a:p>
            <a:pPr lvl="1"/>
            <a:r>
              <a:rPr lang="en-US" dirty="0"/>
              <a:t>Faculty, Staff, </a:t>
            </a:r>
            <a:r>
              <a:rPr lang="en-US"/>
              <a:t>&amp; Students</a:t>
            </a:r>
            <a:endParaRPr lang="en-US" dirty="0"/>
          </a:p>
          <a:p>
            <a:endParaRPr lang="en-US" dirty="0"/>
          </a:p>
        </p:txBody>
      </p:sp>
      <p:sp>
        <p:nvSpPr>
          <p:cNvPr id="2" name="Date Placeholder 1">
            <a:extLst>
              <a:ext uri="{FF2B5EF4-FFF2-40B4-BE49-F238E27FC236}">
                <a16:creationId xmlns:a16="http://schemas.microsoft.com/office/drawing/2014/main" id="{C6028931-743F-1147-87AB-8339C28764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1FB71E-AFED-0746-B0CC-2E24592C44B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FCE50B2-344D-1440-B497-2C7696ED84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F84CB-2621-0045-B30F-22109BF078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09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a:xfrm>
            <a:off x="838200" y="263525"/>
            <a:ext cx="10515600" cy="1325563"/>
          </a:xfrm>
        </p:spPr>
        <p:txBody>
          <a:bodyPr anchor="ctr"/>
          <a:lstStyle/>
          <a:p>
            <a:pPr algn="ctr"/>
            <a:r>
              <a:rPr lang="en-US" dirty="0"/>
              <a:t>What’s Next?  How do I Provide Feedback?</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sz="half" idx="1"/>
          </p:nvPr>
        </p:nvSpPr>
        <p:spPr/>
        <p:txBody>
          <a:bodyPr>
            <a:normAutofit/>
          </a:bodyPr>
          <a:lstStyle/>
          <a:p>
            <a:endParaRPr lang="en-US" dirty="0"/>
          </a:p>
          <a:p>
            <a:endParaRPr lang="en-US" dirty="0"/>
          </a:p>
          <a:p>
            <a:endParaRPr lang="en-US" dirty="0"/>
          </a:p>
          <a:p>
            <a:endParaRPr lang="en-US" dirty="0"/>
          </a:p>
        </p:txBody>
      </p:sp>
      <p:sp>
        <p:nvSpPr>
          <p:cNvPr id="2" name="Content Placeholder 1">
            <a:extLst>
              <a:ext uri="{FF2B5EF4-FFF2-40B4-BE49-F238E27FC236}">
                <a16:creationId xmlns:a16="http://schemas.microsoft.com/office/drawing/2014/main" id="{B94249E1-F010-FA42-BB74-6743702D1E43}"/>
              </a:ext>
            </a:extLst>
          </p:cNvPr>
          <p:cNvSpPr>
            <a:spLocks noGrp="1"/>
          </p:cNvSpPr>
          <p:nvPr>
            <p:ph sz="half" idx="2"/>
          </p:nvPr>
        </p:nvSpPr>
        <p:spPr>
          <a:xfrm>
            <a:off x="6172200" y="1443037"/>
            <a:ext cx="5602288" cy="1566864"/>
          </a:xfrm>
        </p:spPr>
        <p:txBody>
          <a:bodyPr/>
          <a:lstStyle/>
          <a:p>
            <a:r>
              <a:rPr lang="en-US" dirty="0"/>
              <a:t>Want to Review the Document?</a:t>
            </a:r>
          </a:p>
          <a:p>
            <a:r>
              <a:rPr lang="en-US" dirty="0"/>
              <a:t>Want to provide feedback or talk with DOS about the changes?</a:t>
            </a:r>
          </a:p>
        </p:txBody>
      </p:sp>
      <p:sp>
        <p:nvSpPr>
          <p:cNvPr id="5" name="Content Placeholder 5">
            <a:extLst>
              <a:ext uri="{FF2B5EF4-FFF2-40B4-BE49-F238E27FC236}">
                <a16:creationId xmlns:a16="http://schemas.microsoft.com/office/drawing/2014/main" id="{7D37858F-0996-934F-81F4-B7B3C56B7964}"/>
              </a:ext>
            </a:extLst>
          </p:cNvPr>
          <p:cNvSpPr txBox="1">
            <a:spLocks/>
          </p:cNvSpPr>
          <p:nvPr/>
        </p:nvSpPr>
        <p:spPr>
          <a:xfrm>
            <a:off x="266700" y="1443037"/>
            <a:ext cx="5602288" cy="43862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Continue to share the document with interested parties across campus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Gather feedback and take under consideration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Goal: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Approval by University Council in December 2022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Implementation January 1, 2023</a:t>
            </a:r>
          </a:p>
        </p:txBody>
      </p:sp>
      <p:sp>
        <p:nvSpPr>
          <p:cNvPr id="9" name="Content Placeholder 1">
            <a:extLst>
              <a:ext uri="{FF2B5EF4-FFF2-40B4-BE49-F238E27FC236}">
                <a16:creationId xmlns:a16="http://schemas.microsoft.com/office/drawing/2014/main" id="{3E683ACC-BEE6-464D-ADD9-D6B44ADFE4E5}"/>
              </a:ext>
            </a:extLst>
          </p:cNvPr>
          <p:cNvSpPr txBox="1">
            <a:spLocks/>
          </p:cNvSpPr>
          <p:nvPr/>
        </p:nvSpPr>
        <p:spPr>
          <a:xfrm>
            <a:off x="6172200" y="5404883"/>
            <a:ext cx="5602288" cy="58951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www.montana.edu/knowyourcode</a:t>
            </a:r>
          </a:p>
        </p:txBody>
      </p:sp>
      <p:sp>
        <p:nvSpPr>
          <p:cNvPr id="7" name="Date Placeholder 6">
            <a:extLst>
              <a:ext uri="{FF2B5EF4-FFF2-40B4-BE49-F238E27FC236}">
                <a16:creationId xmlns:a16="http://schemas.microsoft.com/office/drawing/2014/main" id="{C65F0CB3-1103-C940-A23A-4527222044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638D58-343D-8548-A4AA-CCD2BBB0B94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10/11/22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Slide Number Placeholder 10">
            <a:extLst>
              <a:ext uri="{FF2B5EF4-FFF2-40B4-BE49-F238E27FC236}">
                <a16:creationId xmlns:a16="http://schemas.microsoft.com/office/drawing/2014/main" id="{241020C1-2F3B-EA4D-B37F-3DF9861076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F84CB-2621-0045-B30F-22109BF078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Qr code&#10;&#10;Description automatically generated">
            <a:extLst>
              <a:ext uri="{FF2B5EF4-FFF2-40B4-BE49-F238E27FC236}">
                <a16:creationId xmlns:a16="http://schemas.microsoft.com/office/drawing/2014/main" id="{09DD9298-8809-B042-8A21-29810F3D0A85}"/>
              </a:ext>
            </a:extLst>
          </p:cNvPr>
          <p:cNvPicPr>
            <a:picLocks noChangeAspect="1"/>
          </p:cNvPicPr>
          <p:nvPr/>
        </p:nvPicPr>
        <p:blipFill>
          <a:blip r:embed="rId2"/>
          <a:stretch>
            <a:fillRect/>
          </a:stretch>
        </p:blipFill>
        <p:spPr>
          <a:xfrm>
            <a:off x="7601744" y="2768600"/>
            <a:ext cx="2743200" cy="2743200"/>
          </a:xfrm>
          <a:prstGeom prst="rect">
            <a:avLst/>
          </a:prstGeom>
        </p:spPr>
      </p:pic>
    </p:spTree>
    <p:extLst>
      <p:ext uri="{BB962C8B-B14F-4D97-AF65-F5344CB8AC3E}">
        <p14:creationId xmlns:p14="http://schemas.microsoft.com/office/powerpoint/2010/main" val="605084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1051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Undergraduate Courses- 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409903" y="1575560"/>
            <a:ext cx="10310648" cy="4031873"/>
          </a:xfrm>
          <a:prstGeom prst="rect">
            <a:avLst/>
          </a:prstGeom>
          <a:noFill/>
        </p:spPr>
        <p:txBody>
          <a:bodyPr wrap="square" rtlCol="0">
            <a:spAutoFit/>
          </a:bodyPr>
          <a:lstStyle/>
          <a:p>
            <a:pPr marR="0" lvl="2">
              <a:spcBef>
                <a:spcPts val="0"/>
              </a:spcBef>
              <a:spcAft>
                <a:spcPts val="750"/>
              </a:spcAft>
            </a:pPr>
            <a:r>
              <a:rPr lang="en-US" sz="2400" dirty="0">
                <a:solidFill>
                  <a:srgbClr val="003F7F"/>
                </a:solidFill>
                <a:effectLst/>
                <a:latin typeface="Open Sans" panose="020B0606030504020204" pitchFamily="34" charset="0"/>
                <a:ea typeface="Times New Roman" panose="02020603050405020304" pitchFamily="18" charset="0"/>
                <a:hlinkClick r:id="rId3"/>
              </a:rPr>
              <a:t>AVMT 100 : Introduction to Aviation Maintenance Mathematics/Basic Physics</a:t>
            </a:r>
            <a:endParaRPr lang="en-US" sz="2400" dirty="0">
              <a:effectLst/>
              <a:latin typeface="Times New Roman" panose="02020603050405020304" pitchFamily="18" charset="0"/>
              <a:ea typeface="Times New Roman" panose="02020603050405020304" pitchFamily="18" charset="0"/>
            </a:endParaRPr>
          </a:p>
          <a:p>
            <a:pPr marR="0" lvl="2">
              <a:spcBef>
                <a:spcPts val="0"/>
              </a:spcBef>
              <a:spcAft>
                <a:spcPts val="750"/>
              </a:spcAft>
            </a:pPr>
            <a:r>
              <a:rPr lang="en-US" sz="2400" dirty="0">
                <a:solidFill>
                  <a:srgbClr val="003F7F"/>
                </a:solidFill>
                <a:effectLst/>
                <a:latin typeface="Open Sans" panose="020B0606030504020204" pitchFamily="34" charset="0"/>
                <a:ea typeface="Times New Roman" panose="02020603050405020304" pitchFamily="18" charset="0"/>
                <a:hlinkClick r:id="rId4"/>
              </a:rPr>
              <a:t>HEE 200 : K-12 Motor Learning Development</a:t>
            </a:r>
            <a:endParaRPr lang="en-US" sz="2400" dirty="0">
              <a:effectLst/>
              <a:latin typeface="Times New Roman" panose="02020603050405020304" pitchFamily="18" charset="0"/>
              <a:ea typeface="Times New Roman" panose="02020603050405020304" pitchFamily="18" charset="0"/>
            </a:endParaRPr>
          </a:p>
          <a:p>
            <a:pPr marR="0" lvl="2">
              <a:spcBef>
                <a:spcPts val="0"/>
              </a:spcBef>
              <a:spcAft>
                <a:spcPts val="750"/>
              </a:spcAft>
            </a:pPr>
            <a:r>
              <a:rPr lang="en-US" sz="2400" dirty="0">
                <a:solidFill>
                  <a:srgbClr val="003F7F"/>
                </a:solidFill>
                <a:effectLst/>
                <a:latin typeface="Open Sans" panose="020B0606030504020204" pitchFamily="34" charset="0"/>
                <a:ea typeface="Times New Roman" panose="02020603050405020304" pitchFamily="18" charset="0"/>
                <a:hlinkClick r:id="rId5"/>
              </a:rPr>
              <a:t>HVC 270 : Energy-Efficient HVAC Technologies and Renewable Energy</a:t>
            </a:r>
            <a:endParaRPr lang="en-US" sz="2400" dirty="0">
              <a:effectLst/>
              <a:latin typeface="Times New Roman" panose="02020603050405020304" pitchFamily="18" charset="0"/>
              <a:ea typeface="Times New Roman" panose="02020603050405020304" pitchFamily="18" charset="0"/>
            </a:endParaRPr>
          </a:p>
          <a:p>
            <a:pPr marR="0" lvl="2">
              <a:spcBef>
                <a:spcPts val="0"/>
              </a:spcBef>
              <a:spcAft>
                <a:spcPts val="750"/>
              </a:spcAft>
            </a:pPr>
            <a:r>
              <a:rPr lang="en-US" sz="2400" dirty="0">
                <a:solidFill>
                  <a:srgbClr val="003F7F"/>
                </a:solidFill>
                <a:effectLst/>
                <a:latin typeface="Open Sans" panose="020B0606030504020204" pitchFamily="34" charset="0"/>
                <a:ea typeface="Times New Roman" panose="02020603050405020304" pitchFamily="18" charset="0"/>
                <a:hlinkClick r:id="rId6"/>
              </a:rPr>
              <a:t>LIFE 298 : Internship</a:t>
            </a:r>
            <a:endParaRPr lang="en-US" sz="2400" dirty="0">
              <a:effectLst/>
              <a:latin typeface="Times New Roman" panose="02020603050405020304" pitchFamily="18" charset="0"/>
              <a:ea typeface="Times New Roman" panose="02020603050405020304" pitchFamily="18" charset="0"/>
            </a:endParaRPr>
          </a:p>
          <a:p>
            <a:pPr marR="0" lvl="2">
              <a:spcBef>
                <a:spcPts val="0"/>
              </a:spcBef>
              <a:spcAft>
                <a:spcPts val="750"/>
              </a:spcAft>
            </a:pPr>
            <a:r>
              <a:rPr lang="en-US" sz="2400" dirty="0">
                <a:solidFill>
                  <a:srgbClr val="003F7F"/>
                </a:solidFill>
                <a:effectLst/>
                <a:latin typeface="Open Sans" panose="020B0606030504020204" pitchFamily="34" charset="0"/>
                <a:ea typeface="Times New Roman" panose="02020603050405020304" pitchFamily="18" charset="0"/>
                <a:hlinkClick r:id="rId7"/>
              </a:rPr>
              <a:t>M 362 : Linear Optimization</a:t>
            </a:r>
            <a:endParaRPr lang="en-US" sz="2400" dirty="0">
              <a:effectLst/>
              <a:latin typeface="Times New Roman" panose="02020603050405020304" pitchFamily="18" charset="0"/>
              <a:ea typeface="Times New Roman" panose="02020603050405020304" pitchFamily="18" charset="0"/>
            </a:endParaRPr>
          </a:p>
          <a:p>
            <a:pPr marR="0" lvl="2">
              <a:spcBef>
                <a:spcPts val="0"/>
              </a:spcBef>
              <a:spcAft>
                <a:spcPts val="750"/>
              </a:spcAft>
            </a:pPr>
            <a:r>
              <a:rPr lang="en-US" sz="2400" dirty="0">
                <a:solidFill>
                  <a:srgbClr val="003F7F"/>
                </a:solidFill>
                <a:effectLst/>
                <a:latin typeface="Open Sans" panose="020B0606030504020204" pitchFamily="34" charset="0"/>
                <a:ea typeface="Times New Roman" panose="02020603050405020304" pitchFamily="18" charset="0"/>
                <a:hlinkClick r:id="rId8"/>
              </a:rPr>
              <a:t>MUSI 236 : Keyboard Skills IV</a:t>
            </a:r>
            <a:endParaRPr lang="en-US" sz="2400" dirty="0">
              <a:solidFill>
                <a:srgbClr val="003F7F"/>
              </a:solidFill>
              <a:effectLst/>
              <a:latin typeface="Open Sans" panose="020B0606030504020204" pitchFamily="34" charset="0"/>
              <a:ea typeface="Times New Roman" panose="02020603050405020304" pitchFamily="18" charset="0"/>
            </a:endParaRPr>
          </a:p>
          <a:p>
            <a:pPr lvl="2">
              <a:spcAft>
                <a:spcPts val="750"/>
              </a:spcAft>
            </a:pPr>
            <a:r>
              <a:rPr lang="en-US" sz="2400" b="0" i="0" u="sng" strike="noStrike" dirty="0">
                <a:solidFill>
                  <a:srgbClr val="003F7F"/>
                </a:solidFill>
                <a:effectLst/>
                <a:latin typeface="Open Sans" panose="020B0606030504020204" pitchFamily="34" charset="0"/>
                <a:hlinkClick r:id="rId9"/>
              </a:rPr>
              <a:t>ACT 252 : Introduction to Contemporary Dance</a:t>
            </a:r>
            <a:r>
              <a:rPr lang="en-US" sz="2400" b="0" i="0" u="sng" strike="noStrike" baseline="30000" dirty="0">
                <a:solidFill>
                  <a:srgbClr val="003F7F"/>
                </a:solidFill>
                <a:latin typeface="Times New Roman" panose="02020603050405020304" pitchFamily="18" charset="0"/>
              </a:rPr>
              <a:t>*</a:t>
            </a:r>
            <a:endParaRPr lang="en-US" sz="2400" b="0" i="0" u="none" strike="noStrike"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4015717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Undergraduate Courses- Second Reading:</a:t>
            </a:r>
          </a:p>
          <a:p>
            <a:pPr lvl="0"/>
            <a:endParaRPr lang="en-US" sz="2000" dirty="0"/>
          </a:p>
        </p:txBody>
      </p:sp>
      <p:sp>
        <p:nvSpPr>
          <p:cNvPr id="2" name="TextBox 1">
            <a:extLst>
              <a:ext uri="{FF2B5EF4-FFF2-40B4-BE49-F238E27FC236}">
                <a16:creationId xmlns:a16="http://schemas.microsoft.com/office/drawing/2014/main" id="{329D03EE-7170-55D3-D48F-CBFE426B836E}"/>
              </a:ext>
            </a:extLst>
          </p:cNvPr>
          <p:cNvSpPr txBox="1"/>
          <p:nvPr/>
        </p:nvSpPr>
        <p:spPr>
          <a:xfrm>
            <a:off x="320566" y="1865452"/>
            <a:ext cx="10310648" cy="1179810"/>
          </a:xfrm>
          <a:prstGeom prst="rect">
            <a:avLst/>
          </a:prstGeom>
          <a:noFill/>
        </p:spPr>
        <p:txBody>
          <a:bodyPr wrap="square" rtlCol="0">
            <a:spAutoFit/>
          </a:bodyPr>
          <a:lstStyle/>
          <a:p>
            <a:pPr marR="0" lvl="2">
              <a:spcBef>
                <a:spcPts val="0"/>
              </a:spcBef>
              <a:spcAft>
                <a:spcPts val="750"/>
              </a:spcAft>
            </a:pPr>
            <a:r>
              <a:rPr lang="en-US" sz="2800" dirty="0">
                <a:solidFill>
                  <a:srgbClr val="003F7F"/>
                </a:solidFill>
                <a:effectLst/>
                <a:latin typeface="Open Sans" panose="020B0606030504020204" pitchFamily="34" charset="0"/>
                <a:ea typeface="Times New Roman" panose="02020603050405020304" pitchFamily="18" charset="0"/>
                <a:hlinkClick r:id="rId3"/>
              </a:rPr>
              <a:t>AVMT 175 : Aircraft Electrical Systems</a:t>
            </a:r>
            <a:endParaRPr lang="en-US" sz="2800" dirty="0">
              <a:effectLst/>
              <a:latin typeface="Times New Roman" panose="02020603050405020304" pitchFamily="18" charset="0"/>
              <a:ea typeface="Times New Roman" panose="02020603050405020304" pitchFamily="18" charset="0"/>
            </a:endParaRPr>
          </a:p>
          <a:p>
            <a:endParaRPr lang="en-US" sz="3600" dirty="0"/>
          </a:p>
        </p:txBody>
      </p:sp>
    </p:spTree>
    <p:extLst>
      <p:ext uri="{BB962C8B-B14F-4D97-AF65-F5344CB8AC3E}">
        <p14:creationId xmlns:p14="http://schemas.microsoft.com/office/powerpoint/2010/main" val="219430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0"/>
            <a:ext cx="12192000" cy="7049153"/>
          </a:xfrm>
          <a:effectLst>
            <a:outerShdw blurRad="50800" dist="50800" dir="5400000" algn="ctr" rotWithShape="0">
              <a:srgbClr val="000000">
                <a:alpha val="91000"/>
              </a:srgbClr>
            </a:outerShdw>
          </a:effectLst>
        </p:spPr>
      </p:pic>
      <p:sp>
        <p:nvSpPr>
          <p:cNvPr id="8" name="TextBox 7">
            <a:extLst>
              <a:ext uri="{FF2B5EF4-FFF2-40B4-BE49-F238E27FC236}">
                <a16:creationId xmlns:a16="http://schemas.microsoft.com/office/drawing/2014/main" id="{CE5AEF48-90B5-9349-B7F1-02FF22C8BE73}"/>
              </a:ext>
            </a:extLst>
          </p:cNvPr>
          <p:cNvSpPr txBox="1"/>
          <p:nvPr/>
        </p:nvSpPr>
        <p:spPr>
          <a:xfrm>
            <a:off x="916034" y="1740796"/>
            <a:ext cx="10387223"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Faculty Senate is an open and public meeting</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Please, only Senators speak in the meeting, unless you are specifically called on by the Chair or Chair-elect to speak</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Public may address the Senate at end of the meeting during public comment</a:t>
            </a:r>
          </a:p>
          <a:p>
            <a:pPr marL="285750" indent="-285750">
              <a:buFont typeface="Arial" panose="020B0604020202020204" pitchFamily="34" charset="0"/>
              <a:buChar char="•"/>
            </a:pPr>
            <a:endParaRPr lang="en-US" sz="3200" dirty="0"/>
          </a:p>
        </p:txBody>
      </p:sp>
      <p:sp>
        <p:nvSpPr>
          <p:cNvPr id="9" name="TextBox 8">
            <a:extLst>
              <a:ext uri="{FF2B5EF4-FFF2-40B4-BE49-F238E27FC236}">
                <a16:creationId xmlns:a16="http://schemas.microsoft.com/office/drawing/2014/main" id="{85979E2E-DB59-E44B-9DE6-32FD93591AFE}"/>
              </a:ext>
            </a:extLst>
          </p:cNvPr>
          <p:cNvSpPr txBox="1"/>
          <p:nvPr/>
        </p:nvSpPr>
        <p:spPr>
          <a:xfrm>
            <a:off x="3706948" y="428147"/>
            <a:ext cx="4244744" cy="707886"/>
          </a:xfrm>
          <a:prstGeom prst="rect">
            <a:avLst/>
          </a:prstGeom>
          <a:noFill/>
        </p:spPr>
        <p:txBody>
          <a:bodyPr wrap="square" rtlCol="0">
            <a:spAutoFit/>
          </a:bodyPr>
          <a:lstStyle/>
          <a:p>
            <a:pPr algn="ctr"/>
            <a:r>
              <a:rPr lang="en-US" sz="4000" b="1" dirty="0"/>
              <a:t>Gentle Reminders</a:t>
            </a:r>
          </a:p>
        </p:txBody>
      </p:sp>
    </p:spTree>
    <p:extLst>
      <p:ext uri="{BB962C8B-B14F-4D97-AF65-F5344CB8AC3E}">
        <p14:creationId xmlns:p14="http://schemas.microsoft.com/office/powerpoint/2010/main" val="411702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31528"/>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Undergraduate Course Changes- 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940676" y="2026052"/>
            <a:ext cx="10310648" cy="4488408"/>
          </a:xfrm>
          <a:prstGeom prst="rect">
            <a:avLst/>
          </a:prstGeom>
          <a:noFill/>
        </p:spPr>
        <p:txBody>
          <a:bodyPr wrap="square" rtlCol="0">
            <a:spAutoFit/>
          </a:bodyPr>
          <a:lstStyle/>
          <a:p>
            <a:pPr marR="0" lvl="2">
              <a:spcBef>
                <a:spcPts val="0"/>
              </a:spcBef>
              <a:spcAft>
                <a:spcPts val="750"/>
              </a:spcAft>
            </a:pPr>
            <a:r>
              <a:rPr lang="en-US" dirty="0">
                <a:solidFill>
                  <a:srgbClr val="003F7F"/>
                </a:solidFill>
                <a:effectLst/>
                <a:latin typeface="Open Sans" panose="020B0606030504020204" pitchFamily="34" charset="0"/>
                <a:ea typeface="Times New Roman" panose="02020603050405020304" pitchFamily="18" charset="0"/>
                <a:hlinkClick r:id="rId3"/>
              </a:rPr>
              <a:t>ANTY 441 : Social Movements &amp; Community Activism</a:t>
            </a:r>
            <a:endParaRPr lang="en-US" sz="2400" dirty="0">
              <a:effectLst/>
              <a:latin typeface="Times New Roman" panose="02020603050405020304" pitchFamily="18" charset="0"/>
              <a:ea typeface="Times New Roman" panose="02020603050405020304" pitchFamily="18" charset="0"/>
            </a:endParaRPr>
          </a:p>
          <a:p>
            <a:pPr marL="2171700" lvl="4" indent="-342900">
              <a:spcAft>
                <a:spcPts val="600"/>
              </a:spcAft>
              <a:buFont typeface="Symbol" pitchFamily="2" charset="2"/>
              <a:buChar char=""/>
            </a:pPr>
            <a:r>
              <a:rPr lang="en-US"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Changed from</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ANTY 441 : Social Movements in Japan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2">
              <a:spcBef>
                <a:spcPts val="0"/>
              </a:spcBef>
              <a:spcAft>
                <a:spcPts val="750"/>
              </a:spcAft>
            </a:pPr>
            <a:r>
              <a:rPr lang="en-US" dirty="0">
                <a:solidFill>
                  <a:srgbClr val="003F7F"/>
                </a:solidFill>
                <a:effectLst/>
                <a:latin typeface="Open Sans" panose="020B0606030504020204" pitchFamily="34" charset="0"/>
                <a:ea typeface="Times New Roman" panose="02020603050405020304" pitchFamily="18" charset="0"/>
                <a:hlinkClick r:id="rId4"/>
              </a:rPr>
              <a:t>HLD 221 : Critical Thinking, Writing and</a:t>
            </a:r>
            <a:r>
              <a:rPr lang="en-US" u="none" strike="noStrike" dirty="0">
                <a:solidFill>
                  <a:srgbClr val="003F7F"/>
                </a:solidFill>
                <a:effectLst/>
                <a:latin typeface="Open Sans" panose="020B0606030504020204" pitchFamily="34" charset="0"/>
                <a:ea typeface="Times New Roman" panose="02020603050405020304" pitchFamily="18" charset="0"/>
                <a:hlinkClick r:id="rId4"/>
              </a:rPr>
              <a:t> </a:t>
            </a:r>
            <a:r>
              <a:rPr lang="en-US" dirty="0">
                <a:solidFill>
                  <a:srgbClr val="003F7F"/>
                </a:solidFill>
                <a:effectLst/>
                <a:latin typeface="Open Sans" panose="020B0606030504020204" pitchFamily="34" charset="0"/>
                <a:ea typeface="Times New Roman" panose="02020603050405020304" pitchFamily="18" charset="0"/>
                <a:hlinkClick r:id="rId4"/>
              </a:rPr>
              <a:t>Leading</a:t>
            </a:r>
            <a:endParaRPr lang="en-US" sz="24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750"/>
              </a:spcAft>
              <a:buFont typeface="Symbol" pitchFamily="2" charset="2"/>
              <a:buChar char=""/>
            </a:pPr>
            <a:r>
              <a:rPr lang="en-US" dirty="0">
                <a:solidFill>
                  <a:srgbClr val="333333"/>
                </a:solidFill>
                <a:effectLst/>
                <a:latin typeface="Open Sans" panose="020B0606030504020204" pitchFamily="34" charset="0"/>
                <a:ea typeface="Times New Roman" panose="02020603050405020304" pitchFamily="18" charset="0"/>
              </a:rPr>
              <a:t>Changed from HLD 221 : Critical Thinking &amp;</a:t>
            </a:r>
            <a:r>
              <a:rPr lang="en-US" sz="2400" dirty="0">
                <a:effectLst/>
                <a:latin typeface="Times New Roman" panose="02020603050405020304" pitchFamily="18" charset="0"/>
                <a:ea typeface="Times New Roman" panose="02020603050405020304" pitchFamily="18" charset="0"/>
              </a:rPr>
              <a:t> </a:t>
            </a:r>
            <a:r>
              <a:rPr lang="en-US" dirty="0">
                <a:effectLst/>
                <a:latin typeface="Open Sans" panose="020B0606030504020204" pitchFamily="34" charset="0"/>
                <a:ea typeface="Open Sans" panose="020B0606030504020204" pitchFamily="34" charset="0"/>
                <a:cs typeface="Open Sans" panose="020B0606030504020204" pitchFamily="34" charset="0"/>
              </a:rPr>
              <a:t>Leading</a:t>
            </a:r>
          </a:p>
          <a:p>
            <a:pPr marR="0" lvl="2">
              <a:spcBef>
                <a:spcPts val="0"/>
              </a:spcBef>
              <a:spcAft>
                <a:spcPts val="750"/>
              </a:spcAft>
            </a:pPr>
            <a:r>
              <a:rPr lang="en-US" dirty="0">
                <a:solidFill>
                  <a:srgbClr val="003F7F"/>
                </a:solidFill>
                <a:effectLst/>
                <a:latin typeface="Open Sans" panose="020B0606030504020204" pitchFamily="34" charset="0"/>
                <a:ea typeface="Times New Roman" panose="02020603050405020304" pitchFamily="18" charset="0"/>
                <a:hlinkClick r:id="rId5"/>
              </a:rPr>
              <a:t>MUSI 312IA : Choir III: Advanced Treble Choir</a:t>
            </a:r>
            <a:endParaRPr lang="en-US" sz="24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750"/>
              </a:spcAft>
              <a:buFont typeface="Symbol" pitchFamily="2" charset="2"/>
              <a:buChar char=""/>
            </a:pPr>
            <a:r>
              <a:rPr lang="en-US" dirty="0">
                <a:solidFill>
                  <a:srgbClr val="333333"/>
                </a:solidFill>
                <a:effectLst/>
                <a:latin typeface="Open Sans" panose="020B0606030504020204" pitchFamily="34" charset="0"/>
                <a:ea typeface="Times New Roman" panose="02020603050405020304" pitchFamily="18" charset="0"/>
              </a:rPr>
              <a:t>Changed from MUSI 312IA : Choir III: MSU Chorale</a:t>
            </a:r>
          </a:p>
          <a:p>
            <a:pPr lvl="2">
              <a:spcAft>
                <a:spcPts val="750"/>
              </a:spcAft>
            </a:pPr>
            <a:r>
              <a:rPr lang="en-US" b="0" i="0" u="sng" strike="noStrike" dirty="0">
                <a:solidFill>
                  <a:srgbClr val="003F7F"/>
                </a:solidFill>
                <a:effectLst/>
                <a:latin typeface="Open Sans" panose="020B0606030504020204" pitchFamily="34" charset="0"/>
                <a:hlinkClick r:id="rId6"/>
              </a:rPr>
              <a:t>HSTA 464 : History of the American West</a:t>
            </a:r>
            <a:r>
              <a:rPr lang="en-US" b="0" i="0" u="sng" strike="noStrike" baseline="30000" dirty="0">
                <a:solidFill>
                  <a:srgbClr val="003F7F"/>
                </a:solidFill>
                <a:effectLst/>
                <a:latin typeface="Open Sans" panose="020B0606030504020204" pitchFamily="34" charset="0"/>
              </a:rPr>
              <a:t>*</a:t>
            </a:r>
            <a:endParaRPr lang="en-US" b="0" i="0" u="none" strike="noStrike" dirty="0">
              <a:solidFill>
                <a:srgbClr val="333333"/>
              </a:solidFill>
              <a:effectLst/>
              <a:latin typeface="Open Sans" panose="020B0606030504020204" pitchFamily="34" charset="0"/>
            </a:endParaRPr>
          </a:p>
          <a:p>
            <a:pPr marL="2114550" lvl="4" indent="-285750">
              <a:buFont typeface="Arial" panose="020B0604020202020204" pitchFamily="34" charset="0"/>
              <a:buChar char="•"/>
            </a:pPr>
            <a:r>
              <a:rPr lang="en-US" b="0" i="0" u="none" strike="noStrike" dirty="0">
                <a:solidFill>
                  <a:srgbClr val="333333"/>
                </a:solidFill>
                <a:effectLst/>
                <a:latin typeface="Open Sans" panose="020B0606030504020204" pitchFamily="34" charset="0"/>
              </a:rPr>
              <a:t>Change from Trans-Mississippi West</a:t>
            </a:r>
          </a:p>
          <a:p>
            <a:pPr lvl="2"/>
            <a:r>
              <a:rPr lang="en-US" b="0" i="0" u="sng" strike="noStrike" dirty="0">
                <a:solidFill>
                  <a:srgbClr val="003F7F"/>
                </a:solidFill>
                <a:effectLst/>
                <a:latin typeface="Open Sans" panose="020B0606030504020204" pitchFamily="34" charset="0"/>
                <a:hlinkClick r:id="rId7"/>
              </a:rPr>
              <a:t>SPNS 342 : Spanish Literature and Art</a:t>
            </a:r>
            <a:r>
              <a:rPr lang="en-US" b="0" i="0" u="sng" strike="noStrike" baseline="30000" dirty="0">
                <a:solidFill>
                  <a:srgbClr val="003F7F"/>
                </a:solidFill>
                <a:effectLst/>
                <a:latin typeface="Open Sans" panose="020B0606030504020204" pitchFamily="34" charset="0"/>
              </a:rPr>
              <a:t>*</a:t>
            </a:r>
            <a:endParaRPr lang="en-US" b="0" i="0" u="none" strike="noStrike" dirty="0">
              <a:solidFill>
                <a:srgbClr val="333333"/>
              </a:solidFill>
              <a:effectLst/>
              <a:latin typeface="Open Sans" panose="020B0606030504020204" pitchFamily="34" charset="0"/>
            </a:endParaRPr>
          </a:p>
          <a:p>
            <a:pPr marL="2114550" lvl="4" indent="-285750">
              <a:buFont typeface="Arial" panose="020B0604020202020204" pitchFamily="34" charset="0"/>
              <a:buChar char="•"/>
            </a:pPr>
            <a:r>
              <a:rPr lang="en-US" b="0" i="0" u="none" strike="noStrike" dirty="0">
                <a:solidFill>
                  <a:srgbClr val="333333"/>
                </a:solidFill>
                <a:effectLst/>
                <a:latin typeface="Open Sans" panose="020B0606030504020204" pitchFamily="34" charset="0"/>
              </a:rPr>
              <a:t>Change from Passion &amp; Politics in Spanish Literature</a:t>
            </a:r>
          </a:p>
          <a:p>
            <a:pPr marR="0" lvl="4">
              <a:spcBef>
                <a:spcPts val="0"/>
              </a:spcBef>
              <a:spcAft>
                <a:spcPts val="750"/>
              </a:spcAft>
            </a:pP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545946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0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Courses-First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1030014" y="1735510"/>
            <a:ext cx="10310648" cy="923330"/>
          </a:xfrm>
          <a:prstGeom prst="rect">
            <a:avLst/>
          </a:prstGeom>
          <a:noFill/>
        </p:spPr>
        <p:txBody>
          <a:bodyPr wrap="square" rtlCol="0">
            <a:spAutoFit/>
          </a:bodyPr>
          <a:lstStyle/>
          <a:p>
            <a:pPr algn="l"/>
            <a:r>
              <a:rPr lang="en-US" sz="3600" b="0" i="0" u="sng" strike="noStrike" dirty="0">
                <a:solidFill>
                  <a:srgbClr val="003F7F"/>
                </a:solidFill>
                <a:effectLst/>
                <a:latin typeface="Open Sans" panose="020B0606030504020204" pitchFamily="34" charset="0"/>
                <a:hlinkClick r:id="rId3"/>
              </a:rPr>
              <a:t>CHTH 690 : Doctoral Dissertation</a:t>
            </a:r>
            <a:endParaRPr lang="en-US" sz="3600" b="0" i="0" u="none" strike="noStrike" dirty="0">
              <a:solidFill>
                <a:srgbClr val="333333"/>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956499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0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914400" y="719847"/>
            <a:ext cx="10700426" cy="1015663"/>
          </a:xfrm>
          <a:prstGeom prst="rect">
            <a:avLst/>
          </a:prstGeom>
          <a:noFill/>
        </p:spPr>
        <p:txBody>
          <a:bodyPr wrap="square" rtlCol="0">
            <a:spAutoFit/>
          </a:bodyPr>
          <a:lstStyle/>
          <a:p>
            <a:pPr lvl="0"/>
            <a:r>
              <a:rPr lang="en-US" sz="4000" dirty="0"/>
              <a:t>Graduate Programs-Second Reading:</a:t>
            </a:r>
          </a:p>
          <a:p>
            <a:pPr lvl="0"/>
            <a:endParaRPr lang="en-US" sz="2000" dirty="0"/>
          </a:p>
        </p:txBody>
      </p:sp>
      <p:sp>
        <p:nvSpPr>
          <p:cNvPr id="3" name="TextBox 2">
            <a:extLst>
              <a:ext uri="{FF2B5EF4-FFF2-40B4-BE49-F238E27FC236}">
                <a16:creationId xmlns:a16="http://schemas.microsoft.com/office/drawing/2014/main" id="{2351C2A6-AFB6-86B3-2DF5-F5D22C7B1DF9}"/>
              </a:ext>
            </a:extLst>
          </p:cNvPr>
          <p:cNvSpPr txBox="1"/>
          <p:nvPr/>
        </p:nvSpPr>
        <p:spPr>
          <a:xfrm>
            <a:off x="1030014" y="1735510"/>
            <a:ext cx="10310648" cy="1579920"/>
          </a:xfrm>
          <a:prstGeom prst="rect">
            <a:avLst/>
          </a:prstGeom>
          <a:noFill/>
        </p:spPr>
        <p:txBody>
          <a:bodyPr wrap="square" rtlCol="0">
            <a:spAutoFit/>
          </a:bodyPr>
          <a:lstStyle/>
          <a:p>
            <a:pPr marR="0" lvl="2">
              <a:spcBef>
                <a:spcPts val="0"/>
              </a:spcBef>
              <a:spcAft>
                <a:spcPts val="750"/>
              </a:spcAft>
            </a:pPr>
            <a:r>
              <a:rPr lang="en-US" sz="3600" dirty="0">
                <a:solidFill>
                  <a:srgbClr val="003F7F"/>
                </a:solidFill>
                <a:effectLst/>
                <a:latin typeface="Calibri" panose="020F0502020204030204" pitchFamily="34" charset="0"/>
                <a:ea typeface="Times New Roman" panose="02020603050405020304" pitchFamily="18" charset="0"/>
                <a:hlinkClick r:id="rId3"/>
              </a:rPr>
              <a:t>FCSED-CER : Family and Consumer Sciences Education Graduate Certificate</a:t>
            </a:r>
            <a:endParaRPr lang="en-US" sz="36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66638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57472"/>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745787" y="689205"/>
            <a:ext cx="10700426" cy="769441"/>
          </a:xfrm>
          <a:prstGeom prst="rect">
            <a:avLst/>
          </a:prstGeom>
          <a:noFill/>
        </p:spPr>
        <p:txBody>
          <a:bodyPr wrap="square" rtlCol="0">
            <a:spAutoFit/>
          </a:bodyPr>
          <a:lstStyle/>
          <a:p>
            <a:pPr lvl="0" algn="ctr"/>
            <a:r>
              <a:rPr lang="en-US" sz="4400" dirty="0"/>
              <a:t>Old Business</a:t>
            </a:r>
          </a:p>
        </p:txBody>
      </p:sp>
      <p:sp>
        <p:nvSpPr>
          <p:cNvPr id="2" name="TextBox 1">
            <a:extLst>
              <a:ext uri="{FF2B5EF4-FFF2-40B4-BE49-F238E27FC236}">
                <a16:creationId xmlns:a16="http://schemas.microsoft.com/office/drawing/2014/main" id="{B00C5ED5-67AA-DA01-AB4F-7A14EF343D7C}"/>
              </a:ext>
            </a:extLst>
          </p:cNvPr>
          <p:cNvSpPr txBox="1"/>
          <p:nvPr/>
        </p:nvSpPr>
        <p:spPr>
          <a:xfrm>
            <a:off x="1587062" y="2238703"/>
            <a:ext cx="9228083"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International Travel Policy Implementation – Working Group Update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Faculty Salary / Budget Update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Convocation</a:t>
            </a:r>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4035466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57472"/>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1141378" y="2821021"/>
            <a:ext cx="10700426" cy="769441"/>
          </a:xfrm>
          <a:prstGeom prst="rect">
            <a:avLst/>
          </a:prstGeom>
          <a:noFill/>
        </p:spPr>
        <p:txBody>
          <a:bodyPr wrap="square" rtlCol="0">
            <a:spAutoFit/>
          </a:bodyPr>
          <a:lstStyle/>
          <a:p>
            <a:pPr lvl="0" algn="ctr"/>
            <a:r>
              <a:rPr lang="en-US" sz="4400" dirty="0"/>
              <a:t>Senate Open Discussion</a:t>
            </a:r>
          </a:p>
        </p:txBody>
      </p:sp>
    </p:spTree>
    <p:extLst>
      <p:ext uri="{BB962C8B-B14F-4D97-AF65-F5344CB8AC3E}">
        <p14:creationId xmlns:p14="http://schemas.microsoft.com/office/powerpoint/2010/main" val="4100790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1141378" y="2821021"/>
            <a:ext cx="10700426" cy="769441"/>
          </a:xfrm>
          <a:prstGeom prst="rect">
            <a:avLst/>
          </a:prstGeom>
          <a:noFill/>
        </p:spPr>
        <p:txBody>
          <a:bodyPr wrap="square" rtlCol="0">
            <a:spAutoFit/>
          </a:bodyPr>
          <a:lstStyle/>
          <a:p>
            <a:pPr lvl="0" algn="ctr"/>
            <a:r>
              <a:rPr lang="en-US" sz="4400" dirty="0"/>
              <a:t>Public Comment</a:t>
            </a:r>
          </a:p>
        </p:txBody>
      </p:sp>
    </p:spTree>
    <p:extLst>
      <p:ext uri="{BB962C8B-B14F-4D97-AF65-F5344CB8AC3E}">
        <p14:creationId xmlns:p14="http://schemas.microsoft.com/office/powerpoint/2010/main" val="854279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745787" y="577840"/>
            <a:ext cx="10700426" cy="2554545"/>
          </a:xfrm>
          <a:prstGeom prst="rect">
            <a:avLst/>
          </a:prstGeom>
          <a:noFill/>
        </p:spPr>
        <p:txBody>
          <a:bodyPr wrap="square" rtlCol="0">
            <a:spAutoFit/>
          </a:bodyPr>
          <a:lstStyle/>
          <a:p>
            <a:pPr lvl="0" algn="ctr"/>
            <a:r>
              <a:rPr lang="en-US" sz="4400" dirty="0"/>
              <a:t>Next Meeting October 26, 2022</a:t>
            </a:r>
          </a:p>
          <a:p>
            <a:pPr lvl="0" algn="ctr"/>
            <a:endParaRPr lang="en-US" sz="4400" dirty="0"/>
          </a:p>
          <a:p>
            <a:pPr lvl="0" algn="ctr"/>
            <a:endParaRPr lang="en-US" sz="3600" dirty="0"/>
          </a:p>
          <a:p>
            <a:pPr lvl="0" algn="ctr"/>
            <a:endParaRPr lang="en-US" sz="3600" dirty="0"/>
          </a:p>
        </p:txBody>
      </p:sp>
    </p:spTree>
    <p:extLst>
      <p:ext uri="{BB962C8B-B14F-4D97-AF65-F5344CB8AC3E}">
        <p14:creationId xmlns:p14="http://schemas.microsoft.com/office/powerpoint/2010/main" val="2463506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9B7A-FD57-D449-A5B1-DB9E6F6FC1B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CB6589D-3C38-304E-BE7E-C6318CCC8A22}"/>
              </a:ext>
            </a:extLst>
          </p:cNvPr>
          <p:cNvSpPr>
            <a:spLocks noGrp="1"/>
          </p:cNvSpPr>
          <p:nvPr>
            <p:ph type="subTitle" idx="1"/>
          </p:nvPr>
        </p:nvSpPr>
        <p:spPr/>
        <p:txBody>
          <a:bodyPr/>
          <a:lstStyle/>
          <a:p>
            <a:endParaRPr lang="en-US"/>
          </a:p>
        </p:txBody>
      </p:sp>
      <p:pic>
        <p:nvPicPr>
          <p:cNvPr id="5" name="Picture 4" descr="A large mountain in the background&#10;&#10;Description automatically generated">
            <a:extLst>
              <a:ext uri="{FF2B5EF4-FFF2-40B4-BE49-F238E27FC236}">
                <a16:creationId xmlns:a16="http://schemas.microsoft.com/office/drawing/2014/main" id="{FD3C358F-51B1-A249-8B8C-D427DBAFB93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9552DD3-A93A-C94F-8ABC-6973FD05146C}"/>
              </a:ext>
            </a:extLst>
          </p:cNvPr>
          <p:cNvSpPr txBox="1"/>
          <p:nvPr/>
        </p:nvSpPr>
        <p:spPr>
          <a:xfrm>
            <a:off x="432487" y="383957"/>
            <a:ext cx="8501448" cy="646331"/>
          </a:xfrm>
          <a:prstGeom prst="rect">
            <a:avLst/>
          </a:prstGeom>
          <a:noFill/>
        </p:spPr>
        <p:txBody>
          <a:bodyPr wrap="square" rtlCol="0">
            <a:spAutoFit/>
          </a:bodyPr>
          <a:lstStyle/>
          <a:p>
            <a:pPr algn="ctr"/>
            <a:r>
              <a:rPr lang="en-US" sz="3600" dirty="0">
                <a:solidFill>
                  <a:schemeClr val="bg1"/>
                </a:solidFill>
              </a:rPr>
              <a:t>Faculty Senate Meeting       Adjourned </a:t>
            </a:r>
          </a:p>
        </p:txBody>
      </p:sp>
    </p:spTree>
    <p:extLst>
      <p:ext uri="{BB962C8B-B14F-4D97-AF65-F5344CB8AC3E}">
        <p14:creationId xmlns:p14="http://schemas.microsoft.com/office/powerpoint/2010/main" val="247707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0"/>
            <a:ext cx="12192000" cy="6858000"/>
          </a:xfrm>
          <a:effectLst>
            <a:outerShdw blurRad="50800" dist="50800" dir="5400000" algn="ctr" rotWithShape="0">
              <a:srgbClr val="000000">
                <a:alpha val="91000"/>
              </a:srgbClr>
            </a:outerShdw>
          </a:effectLst>
        </p:spPr>
      </p:pic>
      <p:sp>
        <p:nvSpPr>
          <p:cNvPr id="8" name="TextBox 7">
            <a:extLst>
              <a:ext uri="{FF2B5EF4-FFF2-40B4-BE49-F238E27FC236}">
                <a16:creationId xmlns:a16="http://schemas.microsoft.com/office/drawing/2014/main" id="{00C6ED5C-2857-4444-88C0-83C03517A795}"/>
              </a:ext>
            </a:extLst>
          </p:cNvPr>
          <p:cNvSpPr txBox="1"/>
          <p:nvPr/>
        </p:nvSpPr>
        <p:spPr>
          <a:xfrm>
            <a:off x="872218" y="454015"/>
            <a:ext cx="10005579" cy="707886"/>
          </a:xfrm>
          <a:prstGeom prst="rect">
            <a:avLst/>
          </a:prstGeom>
          <a:noFill/>
        </p:spPr>
        <p:txBody>
          <a:bodyPr wrap="square" rtlCol="0">
            <a:spAutoFit/>
          </a:bodyPr>
          <a:lstStyle/>
          <a:p>
            <a:pPr algn="ctr"/>
            <a:r>
              <a:rPr lang="en-US" sz="4000" b="1" dirty="0"/>
              <a:t>Agenda</a:t>
            </a:r>
          </a:p>
        </p:txBody>
      </p:sp>
      <p:sp>
        <p:nvSpPr>
          <p:cNvPr id="9" name="TextBox 8">
            <a:extLst>
              <a:ext uri="{FF2B5EF4-FFF2-40B4-BE49-F238E27FC236}">
                <a16:creationId xmlns:a16="http://schemas.microsoft.com/office/drawing/2014/main" id="{07064C5C-6F7B-1740-802E-F415A4FBF6C9}"/>
              </a:ext>
            </a:extLst>
          </p:cNvPr>
          <p:cNvSpPr txBox="1"/>
          <p:nvPr/>
        </p:nvSpPr>
        <p:spPr>
          <a:xfrm>
            <a:off x="2018111" y="1655073"/>
            <a:ext cx="7151121"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t>Approval of Minutes</a:t>
            </a:r>
          </a:p>
          <a:p>
            <a:pPr marL="285750" indent="-285750">
              <a:buFont typeface="Arial" panose="020B0604020202020204" pitchFamily="34" charset="0"/>
              <a:buChar char="•"/>
            </a:pPr>
            <a:r>
              <a:rPr lang="en-US" sz="3600" dirty="0"/>
              <a:t>Information Updates</a:t>
            </a:r>
          </a:p>
          <a:p>
            <a:pPr marL="285750" indent="-285750">
              <a:buFont typeface="Arial" panose="020B0604020202020204" pitchFamily="34" charset="0"/>
              <a:buChar char="•"/>
            </a:pPr>
            <a:r>
              <a:rPr lang="en-US" sz="3600" dirty="0"/>
              <a:t>Courses and Programs</a:t>
            </a:r>
          </a:p>
          <a:p>
            <a:pPr marL="285750" indent="-285750">
              <a:buFont typeface="Arial" panose="020B0604020202020204" pitchFamily="34" charset="0"/>
              <a:buChar char="•"/>
            </a:pPr>
            <a:r>
              <a:rPr lang="en-US" sz="3600" dirty="0"/>
              <a:t>Old Business</a:t>
            </a:r>
          </a:p>
          <a:p>
            <a:pPr marL="285750" indent="-285750">
              <a:buFont typeface="Arial" panose="020B0604020202020204" pitchFamily="34" charset="0"/>
              <a:buChar char="•"/>
            </a:pPr>
            <a:r>
              <a:rPr lang="en-US" sz="3600" dirty="0"/>
              <a:t>Senator’s Open Discussion</a:t>
            </a:r>
          </a:p>
          <a:p>
            <a:pPr marL="336550" lvl="1" indent="-336550">
              <a:buFont typeface="Arial" panose="020B0604020202020204" pitchFamily="34" charset="0"/>
              <a:buChar char="•"/>
            </a:pPr>
            <a:r>
              <a:rPr lang="en-US" sz="3600" dirty="0"/>
              <a:t>Public Comment</a:t>
            </a:r>
          </a:p>
          <a:p>
            <a:pPr marL="285750" indent="-285750">
              <a:buFont typeface="Arial" panose="020B0604020202020204" pitchFamily="34" charset="0"/>
              <a:buChar char="•"/>
            </a:pPr>
            <a:r>
              <a:rPr lang="en-US" sz="3600" dirty="0"/>
              <a:t>Adjourn</a:t>
            </a:r>
          </a:p>
        </p:txBody>
      </p:sp>
    </p:spTree>
    <p:extLst>
      <p:ext uri="{BB962C8B-B14F-4D97-AF65-F5344CB8AC3E}">
        <p14:creationId xmlns:p14="http://schemas.microsoft.com/office/powerpoint/2010/main" val="1356749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0"/>
            <a:ext cx="12192000" cy="6858000"/>
          </a:xfrm>
          <a:effectLst>
            <a:outerShdw blurRad="50800" dist="50800" dir="5400000" algn="ctr" rotWithShape="0">
              <a:srgbClr val="000000">
                <a:alpha val="91000"/>
              </a:srgbClr>
            </a:outerShdw>
          </a:effectLst>
        </p:spPr>
      </p:pic>
      <p:sp>
        <p:nvSpPr>
          <p:cNvPr id="6" name="TextBox 5">
            <a:extLst>
              <a:ext uri="{FF2B5EF4-FFF2-40B4-BE49-F238E27FC236}">
                <a16:creationId xmlns:a16="http://schemas.microsoft.com/office/drawing/2014/main" id="{6911E319-60BF-E74E-87A0-07D8A4C50AB4}"/>
              </a:ext>
            </a:extLst>
          </p:cNvPr>
          <p:cNvSpPr txBox="1"/>
          <p:nvPr/>
        </p:nvSpPr>
        <p:spPr>
          <a:xfrm>
            <a:off x="-1" y="486383"/>
            <a:ext cx="12191999" cy="830997"/>
          </a:xfrm>
          <a:prstGeom prst="rect">
            <a:avLst/>
          </a:prstGeom>
          <a:noFill/>
        </p:spPr>
        <p:txBody>
          <a:bodyPr wrap="square" rtlCol="0">
            <a:spAutoFit/>
          </a:bodyPr>
          <a:lstStyle/>
          <a:p>
            <a:pPr algn="ctr"/>
            <a:r>
              <a:rPr lang="en-US" sz="4800" dirty="0"/>
              <a:t>Old Business: Approval FS Minutes 9/28/22</a:t>
            </a:r>
          </a:p>
        </p:txBody>
      </p:sp>
      <p:sp>
        <p:nvSpPr>
          <p:cNvPr id="7" name="TextBox 6">
            <a:extLst>
              <a:ext uri="{FF2B5EF4-FFF2-40B4-BE49-F238E27FC236}">
                <a16:creationId xmlns:a16="http://schemas.microsoft.com/office/drawing/2014/main" id="{E2F7A2DE-8E8E-F449-8FFF-CF0EBAD1248F}"/>
              </a:ext>
            </a:extLst>
          </p:cNvPr>
          <p:cNvSpPr txBox="1"/>
          <p:nvPr/>
        </p:nvSpPr>
        <p:spPr>
          <a:xfrm>
            <a:off x="603115" y="2102531"/>
            <a:ext cx="10953345" cy="3416320"/>
          </a:xfrm>
          <a:prstGeom prst="rect">
            <a:avLst/>
          </a:prstGeom>
          <a:noFill/>
        </p:spPr>
        <p:txBody>
          <a:bodyPr wrap="square" rtlCol="0">
            <a:spAutoFit/>
          </a:bodyPr>
          <a:lstStyle/>
          <a:p>
            <a:r>
              <a:rPr lang="en-US" sz="3600" dirty="0"/>
              <a:t>Do I have a motion to approve?</a:t>
            </a:r>
          </a:p>
          <a:p>
            <a:endParaRPr lang="en-US" sz="3600" dirty="0"/>
          </a:p>
          <a:p>
            <a:r>
              <a:rPr lang="en-US" sz="3600" dirty="0"/>
              <a:t>Any Discussion?</a:t>
            </a:r>
          </a:p>
          <a:p>
            <a:endParaRPr lang="en-US" sz="3600" dirty="0"/>
          </a:p>
          <a:p>
            <a:r>
              <a:rPr lang="en-US" sz="3600" dirty="0"/>
              <a:t>All those in favor of the motion or</a:t>
            </a:r>
          </a:p>
          <a:p>
            <a:r>
              <a:rPr lang="en-US" sz="3600" dirty="0"/>
              <a:t>Those not in favor of the motion indicate by saying… </a:t>
            </a:r>
          </a:p>
        </p:txBody>
      </p:sp>
    </p:spTree>
    <p:extLst>
      <p:ext uri="{BB962C8B-B14F-4D97-AF65-F5344CB8AC3E}">
        <p14:creationId xmlns:p14="http://schemas.microsoft.com/office/powerpoint/2010/main" val="61240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24"/>
            <a:ext cx="12192000" cy="6858000"/>
          </a:xfrm>
          <a:effectLst>
            <a:outerShdw blurRad="50800" dist="50800" dir="5400000" algn="ctr" rotWithShape="0">
              <a:srgbClr val="000000">
                <a:alpha val="91000"/>
              </a:srgbClr>
            </a:outerShdw>
          </a:effectLst>
        </p:spPr>
      </p:pic>
      <p:sp>
        <p:nvSpPr>
          <p:cNvPr id="8" name="TextBox 7">
            <a:extLst>
              <a:ext uri="{FF2B5EF4-FFF2-40B4-BE49-F238E27FC236}">
                <a16:creationId xmlns:a16="http://schemas.microsoft.com/office/drawing/2014/main" id="{124A14F6-9C40-BA48-A7F2-9E6A79BBD1B9}"/>
              </a:ext>
            </a:extLst>
          </p:cNvPr>
          <p:cNvSpPr txBox="1"/>
          <p:nvPr/>
        </p:nvSpPr>
        <p:spPr>
          <a:xfrm>
            <a:off x="872218" y="527586"/>
            <a:ext cx="10357162" cy="707886"/>
          </a:xfrm>
          <a:prstGeom prst="rect">
            <a:avLst/>
          </a:prstGeom>
          <a:noFill/>
        </p:spPr>
        <p:txBody>
          <a:bodyPr wrap="square" rtlCol="0">
            <a:spAutoFit/>
          </a:bodyPr>
          <a:lstStyle/>
          <a:p>
            <a:r>
              <a:rPr lang="en-US" sz="4000" b="1" dirty="0"/>
              <a:t>FYI Items</a:t>
            </a:r>
          </a:p>
        </p:txBody>
      </p:sp>
      <p:sp>
        <p:nvSpPr>
          <p:cNvPr id="9" name="TextBox 8">
            <a:extLst>
              <a:ext uri="{FF2B5EF4-FFF2-40B4-BE49-F238E27FC236}">
                <a16:creationId xmlns:a16="http://schemas.microsoft.com/office/drawing/2014/main" id="{9025F31C-7599-D743-A456-17E0312BBC9D}"/>
              </a:ext>
            </a:extLst>
          </p:cNvPr>
          <p:cNvSpPr txBox="1"/>
          <p:nvPr/>
        </p:nvSpPr>
        <p:spPr>
          <a:xfrm>
            <a:off x="872218" y="1440027"/>
            <a:ext cx="10662557" cy="2400657"/>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r>
              <a:rPr lang="en-US" dirty="0"/>
              <a:t> </a:t>
            </a:r>
            <a:endParaRPr lang="en-US" sz="2000" dirty="0"/>
          </a:p>
          <a:p>
            <a:pPr marL="914400" marR="0" lvl="1" indent="-45720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Spring Awards of Excellence- nominations due November 15</a:t>
            </a:r>
          </a:p>
          <a:p>
            <a:pPr marL="1371600" lvl="2" indent="-4572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Primarily Faculty but Outreach and Engagement award is 1 faculty and 1 staff</a:t>
            </a:r>
          </a:p>
          <a:p>
            <a:pPr marL="1371600" lvl="2"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028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21024"/>
            <a:ext cx="12192000" cy="6858000"/>
          </a:xfrm>
          <a:effectLst>
            <a:outerShdw blurRad="50800" dist="50800" dir="5400000" algn="ctr" rotWithShape="0">
              <a:srgbClr val="000000">
                <a:alpha val="91000"/>
              </a:srgbClr>
            </a:outerShdw>
          </a:effectLst>
        </p:spPr>
      </p:pic>
      <p:sp>
        <p:nvSpPr>
          <p:cNvPr id="8" name="TextBox 7">
            <a:extLst>
              <a:ext uri="{FF2B5EF4-FFF2-40B4-BE49-F238E27FC236}">
                <a16:creationId xmlns:a16="http://schemas.microsoft.com/office/drawing/2014/main" id="{124A14F6-9C40-BA48-A7F2-9E6A79BBD1B9}"/>
              </a:ext>
            </a:extLst>
          </p:cNvPr>
          <p:cNvSpPr txBox="1"/>
          <p:nvPr/>
        </p:nvSpPr>
        <p:spPr>
          <a:xfrm>
            <a:off x="872218" y="527586"/>
            <a:ext cx="10357162" cy="707886"/>
          </a:xfrm>
          <a:prstGeom prst="rect">
            <a:avLst/>
          </a:prstGeom>
          <a:noFill/>
        </p:spPr>
        <p:txBody>
          <a:bodyPr wrap="square" rtlCol="0">
            <a:spAutoFit/>
          </a:bodyPr>
          <a:lstStyle/>
          <a:p>
            <a:r>
              <a:rPr lang="en-US" sz="4000" b="1" dirty="0"/>
              <a:t>FYI Items</a:t>
            </a:r>
          </a:p>
        </p:txBody>
      </p:sp>
      <p:sp>
        <p:nvSpPr>
          <p:cNvPr id="9" name="TextBox 8">
            <a:extLst>
              <a:ext uri="{FF2B5EF4-FFF2-40B4-BE49-F238E27FC236}">
                <a16:creationId xmlns:a16="http://schemas.microsoft.com/office/drawing/2014/main" id="{9025F31C-7599-D743-A456-17E0312BBC9D}"/>
              </a:ext>
            </a:extLst>
          </p:cNvPr>
          <p:cNvSpPr txBox="1"/>
          <p:nvPr/>
        </p:nvSpPr>
        <p:spPr>
          <a:xfrm>
            <a:off x="294149" y="756855"/>
            <a:ext cx="10662557" cy="6093976"/>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r>
              <a:rPr lang="en-US" dirty="0"/>
              <a:t> </a:t>
            </a:r>
            <a:endParaRPr lang="en-US" sz="2000" dirty="0"/>
          </a:p>
          <a:p>
            <a:pPr marL="914400" lvl="1" indent="-457200">
              <a:buFont typeface="Arial" panose="020B0604020202020204" pitchFamily="34" charset="0"/>
              <a:buChar char="•"/>
            </a:pPr>
            <a:r>
              <a:rPr lang="en-US" sz="2800" dirty="0"/>
              <a:t>Childcare Grant- Dr. Christine Lux, Dr. Craig </a:t>
            </a:r>
            <a:r>
              <a:rPr lang="en-US" sz="2800" dirty="0" err="1"/>
              <a:t>Ogilve</a:t>
            </a:r>
            <a:r>
              <a:rPr lang="en-US" sz="2800" dirty="0"/>
              <a:t> (graduate school), ASMSU- </a:t>
            </a:r>
            <a:r>
              <a:rPr lang="en-US" sz="2800" b="0" i="0" u="none" strike="noStrike" dirty="0">
                <a:solidFill>
                  <a:srgbClr val="212121"/>
                </a:solidFill>
                <a:effectLst/>
                <a:latin typeface="Arial" panose="020B0604020202020204" pitchFamily="34" charset="0"/>
              </a:rPr>
              <a:t>$1.465 million</a:t>
            </a:r>
          </a:p>
          <a:p>
            <a:pPr marL="1371600" lvl="2" indent="-457200">
              <a:buFont typeface="Arial" panose="020B0604020202020204" pitchFamily="34" charset="0"/>
              <a:buChar char="•"/>
            </a:pPr>
            <a:r>
              <a:rPr lang="en-US" sz="2000" b="0" i="0" u="none" strike="noStrike" dirty="0">
                <a:solidFill>
                  <a:srgbClr val="212121"/>
                </a:solidFill>
                <a:effectLst/>
                <a:latin typeface="Arial" panose="020B0604020202020204" pitchFamily="34" charset="0"/>
              </a:rPr>
              <a:t>Offering extended hour, evening, and/or weekend childcare by partnering with existing licensed center</a:t>
            </a:r>
            <a:endParaRPr lang="en-US" sz="2000" b="0" i="0" u="none" strike="noStrike" dirty="0">
              <a:solidFill>
                <a:srgbClr val="212121"/>
              </a:solidFill>
              <a:effectLst/>
              <a:latin typeface="Times New Roman" panose="02020603050405020304" pitchFamily="18" charset="0"/>
            </a:endParaRPr>
          </a:p>
          <a:p>
            <a:pPr marL="1371600" lvl="2" indent="-457200">
              <a:buFont typeface="Arial" panose="020B0604020202020204" pitchFamily="34" charset="0"/>
              <a:buChar char="•"/>
            </a:pPr>
            <a:r>
              <a:rPr lang="en-US" sz="2000" b="0" i="0" u="none" strike="noStrike" dirty="0">
                <a:solidFill>
                  <a:srgbClr val="212121"/>
                </a:solidFill>
                <a:effectLst/>
                <a:latin typeface="Arial" panose="020B0604020202020204" pitchFamily="34" charset="0"/>
              </a:rPr>
              <a:t>Providing childcare tuition assistance for low-income student parents using a sliding scale fee structure</a:t>
            </a:r>
            <a:endParaRPr lang="en-US" sz="2000" dirty="0">
              <a:solidFill>
                <a:srgbClr val="212121"/>
              </a:solidFill>
              <a:latin typeface="Times New Roman" panose="02020603050405020304" pitchFamily="18" charset="0"/>
            </a:endParaRPr>
          </a:p>
          <a:p>
            <a:pPr marL="1371600" lvl="2" indent="-457200">
              <a:buFont typeface="Arial" panose="020B0604020202020204" pitchFamily="34" charset="0"/>
              <a:buChar char="•"/>
            </a:pPr>
            <a:r>
              <a:rPr lang="en-US" sz="2000" b="0" i="0" u="none" strike="noStrike" dirty="0">
                <a:solidFill>
                  <a:srgbClr val="212121"/>
                </a:solidFill>
                <a:effectLst/>
                <a:latin typeface="Arial" panose="020B0604020202020204" pitchFamily="34" charset="0"/>
              </a:rPr>
              <a:t>Providing wrap-around services to student parents, including financial counseling, mental health support, nutrition resources, and assistance in finding childcare in on-campus facilities or nearby licensed childcare centers, family and group programs</a:t>
            </a:r>
          </a:p>
          <a:p>
            <a:pPr marL="1371600" lvl="2" indent="-457200">
              <a:buFont typeface="Arial" panose="020B0604020202020204" pitchFamily="34" charset="0"/>
              <a:buChar char="•"/>
            </a:pPr>
            <a:r>
              <a:rPr lang="en-US" sz="2000" b="0" i="0" u="none" strike="noStrike" dirty="0">
                <a:solidFill>
                  <a:srgbClr val="212121"/>
                </a:solidFill>
                <a:effectLst/>
                <a:latin typeface="Arial" panose="020B0604020202020204" pitchFamily="34" charset="0"/>
              </a:rPr>
              <a:t>Enhancing the early childhood education undergraduate academic program and improve the professional preparation of the early childhood workforce, including providing skills training and mentored practice in infant and toddler care to interested students as well as stipend support for participation in the CCAMPIS project.</a:t>
            </a:r>
            <a:endParaRPr lang="en-US" sz="2000" b="0" i="0" u="none" strike="noStrike" dirty="0">
              <a:solidFill>
                <a:srgbClr val="212121"/>
              </a:solidFill>
              <a:effectLst/>
              <a:latin typeface="Times New Roman" panose="02020603050405020304" pitchFamily="18" charset="0"/>
            </a:endParaRPr>
          </a:p>
          <a:p>
            <a:pPr marL="1371600" lvl="2"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5203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13506"/>
            <a:ext cx="12192000" cy="6858000"/>
          </a:xfrm>
          <a:effectLst>
            <a:outerShdw blurRad="50800" dist="50800" dir="5400000" algn="ctr" rotWithShape="0">
              <a:srgbClr val="000000">
                <a:alpha val="91000"/>
              </a:srgbClr>
            </a:outerShdw>
          </a:effectLst>
        </p:spPr>
      </p:pic>
      <p:sp>
        <p:nvSpPr>
          <p:cNvPr id="8" name="TextBox 7">
            <a:extLst>
              <a:ext uri="{FF2B5EF4-FFF2-40B4-BE49-F238E27FC236}">
                <a16:creationId xmlns:a16="http://schemas.microsoft.com/office/drawing/2014/main" id="{124A14F6-9C40-BA48-A7F2-9E6A79BBD1B9}"/>
              </a:ext>
            </a:extLst>
          </p:cNvPr>
          <p:cNvSpPr txBox="1"/>
          <p:nvPr/>
        </p:nvSpPr>
        <p:spPr>
          <a:xfrm>
            <a:off x="872218" y="527586"/>
            <a:ext cx="10357162" cy="707886"/>
          </a:xfrm>
          <a:prstGeom prst="rect">
            <a:avLst/>
          </a:prstGeom>
          <a:noFill/>
        </p:spPr>
        <p:txBody>
          <a:bodyPr wrap="square" rtlCol="0">
            <a:spAutoFit/>
          </a:bodyPr>
          <a:lstStyle/>
          <a:p>
            <a:r>
              <a:rPr lang="en-US" sz="4000" b="1" dirty="0"/>
              <a:t>FYI Items</a:t>
            </a:r>
          </a:p>
        </p:txBody>
      </p:sp>
      <p:sp>
        <p:nvSpPr>
          <p:cNvPr id="9" name="TextBox 8">
            <a:extLst>
              <a:ext uri="{FF2B5EF4-FFF2-40B4-BE49-F238E27FC236}">
                <a16:creationId xmlns:a16="http://schemas.microsoft.com/office/drawing/2014/main" id="{9025F31C-7599-D743-A456-17E0312BBC9D}"/>
              </a:ext>
            </a:extLst>
          </p:cNvPr>
          <p:cNvSpPr txBox="1"/>
          <p:nvPr/>
        </p:nvSpPr>
        <p:spPr>
          <a:xfrm>
            <a:off x="6663418" y="3463999"/>
            <a:ext cx="10662557" cy="1231106"/>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r>
              <a:rPr lang="en-US" dirty="0"/>
              <a:t> </a:t>
            </a:r>
            <a:endParaRPr lang="en-US" sz="2000" dirty="0"/>
          </a:p>
          <a:p>
            <a:pPr marL="1371600" lvl="2" indent="-457200">
              <a:buFont typeface="Arial" panose="020B0604020202020204" pitchFamily="34" charset="0"/>
              <a:buChar char="•"/>
            </a:pPr>
            <a:endParaRPr lang="en-US" sz="2800" dirty="0"/>
          </a:p>
        </p:txBody>
      </p:sp>
      <p:sp>
        <p:nvSpPr>
          <p:cNvPr id="2" name="TextBox 1">
            <a:extLst>
              <a:ext uri="{FF2B5EF4-FFF2-40B4-BE49-F238E27FC236}">
                <a16:creationId xmlns:a16="http://schemas.microsoft.com/office/drawing/2014/main" id="{F68957F1-4751-C8D2-6CCC-BD93705C32A7}"/>
              </a:ext>
            </a:extLst>
          </p:cNvPr>
          <p:cNvSpPr txBox="1"/>
          <p:nvPr/>
        </p:nvSpPr>
        <p:spPr>
          <a:xfrm>
            <a:off x="1473840" y="1911154"/>
            <a:ext cx="10520856" cy="2400657"/>
          </a:xfrm>
          <a:prstGeom prst="rect">
            <a:avLst/>
          </a:prstGeom>
          <a:noFill/>
        </p:spPr>
        <p:txBody>
          <a:bodyPr wrap="square" rtlCol="0">
            <a:spAutoFit/>
          </a:bodyPr>
          <a:lstStyle/>
          <a:p>
            <a:pPr marR="0" lvl="1">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Policies under consideration in University Council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2">
              <a:spcBef>
                <a:spcPts val="0"/>
              </a:spcBef>
              <a:spcAft>
                <a:spcPts val="0"/>
              </a:spcAft>
            </a:pPr>
            <a:r>
              <a:rPr lang="en-US" sz="3200" u="sng" dirty="0">
                <a:solidFill>
                  <a:srgbClr val="003F7F"/>
                </a:solidFill>
                <a:effectLst/>
                <a:latin typeface="Calibri" panose="020F0502020204030204" pitchFamily="34" charset="0"/>
                <a:ea typeface="Calibri" panose="020F0502020204030204" pitchFamily="34" charset="0"/>
                <a:cs typeface="Calibri" panose="020F0502020204030204" pitchFamily="34" charset="0"/>
                <a:hlinkClick r:id="rId3"/>
              </a:rPr>
              <a:t>Proposed - Employee ADA and Appeal</a:t>
            </a:r>
            <a:endParaRPr lang="en-US" sz="3200" u="sng" dirty="0">
              <a:solidFill>
                <a:srgbClr val="003F7F"/>
              </a:solidFill>
              <a:effectLst/>
              <a:latin typeface="Calibri" panose="020F0502020204030204" pitchFamily="34" charset="0"/>
              <a:ea typeface="Calibri" panose="020F0502020204030204" pitchFamily="34" charset="0"/>
              <a:cs typeface="Calibri" panose="020F0502020204030204" pitchFamily="34" charset="0"/>
            </a:endParaRPr>
          </a:p>
          <a:p>
            <a:pPr marR="0" lvl="2">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2">
              <a:spcBef>
                <a:spcPts val="0"/>
              </a:spcBef>
              <a:spcAft>
                <a:spcPts val="0"/>
              </a:spcAft>
            </a:pPr>
            <a:r>
              <a:rPr lang="en-US" sz="3200" u="sng" dirty="0">
                <a:solidFill>
                  <a:srgbClr val="003F7F"/>
                </a:solidFill>
                <a:effectLst/>
                <a:latin typeface="Calibri" panose="020F0502020204030204" pitchFamily="34" charset="0"/>
                <a:ea typeface="Calibri" panose="020F0502020204030204" pitchFamily="34" charset="0"/>
                <a:cs typeface="Calibri" panose="020F0502020204030204" pitchFamily="34" charset="0"/>
                <a:hlinkClick r:id="rId4"/>
              </a:rPr>
              <a:t>Proposed - Research Misconduct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8411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10517"/>
            <a:ext cx="12192000" cy="6858000"/>
          </a:xfrm>
          <a:effectLst>
            <a:outerShdw blurRad="50800" dist="50800" dir="5400000" algn="ctr" rotWithShape="0">
              <a:srgbClr val="000000">
                <a:alpha val="91000"/>
              </a:srgbClr>
            </a:outerShdw>
          </a:effectLst>
        </p:spPr>
      </p:pic>
      <p:sp>
        <p:nvSpPr>
          <p:cNvPr id="9" name="TextBox 8">
            <a:extLst>
              <a:ext uri="{FF2B5EF4-FFF2-40B4-BE49-F238E27FC236}">
                <a16:creationId xmlns:a16="http://schemas.microsoft.com/office/drawing/2014/main" id="{9025F31C-7599-D743-A456-17E0312BBC9D}"/>
              </a:ext>
            </a:extLst>
          </p:cNvPr>
          <p:cNvSpPr txBox="1"/>
          <p:nvPr/>
        </p:nvSpPr>
        <p:spPr>
          <a:xfrm>
            <a:off x="1828659" y="1618703"/>
            <a:ext cx="7767285" cy="2677656"/>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pPr marR="0" lvl="1" algn="ctr">
              <a:spcBef>
                <a:spcPts val="0"/>
              </a:spcBef>
              <a:spcAft>
                <a:spcPts val="0"/>
              </a:spcAft>
            </a:pPr>
            <a:r>
              <a:rPr lang="en-US" sz="4000" dirty="0">
                <a:effectLst/>
                <a:latin typeface="Calibri" panose="020F0502020204030204" pitchFamily="34" charset="0"/>
                <a:ea typeface="Calibri" panose="020F0502020204030204" pitchFamily="34" charset="0"/>
                <a:cs typeface="Calibri" panose="020F0502020204030204" pitchFamily="34" charset="0"/>
              </a:rPr>
              <a:t>Alison Harmon</a:t>
            </a:r>
          </a:p>
          <a:p>
            <a:pPr marR="0" lvl="1" algn="ctr">
              <a:spcBef>
                <a:spcPts val="0"/>
              </a:spcBef>
              <a:spcAft>
                <a:spcPts val="0"/>
              </a:spcAft>
            </a:pPr>
            <a:r>
              <a:rPr lang="en-US" sz="4000" dirty="0">
                <a:effectLst/>
                <a:latin typeface="Calibri" panose="020F0502020204030204" pitchFamily="34" charset="0"/>
                <a:ea typeface="Calibri" panose="020F0502020204030204" pitchFamily="34" charset="0"/>
                <a:cs typeface="Calibri" panose="020F0502020204030204" pitchFamily="34" charset="0"/>
              </a:rPr>
              <a:t>Vice President for Research and Economic Development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000" dirty="0"/>
          </a:p>
        </p:txBody>
      </p:sp>
    </p:spTree>
    <p:extLst>
      <p:ext uri="{BB962C8B-B14F-4D97-AF65-F5344CB8AC3E}">
        <p14:creationId xmlns:p14="http://schemas.microsoft.com/office/powerpoint/2010/main" val="411626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6B5178-CF98-1640-A309-162C58FDD9A0}"/>
              </a:ext>
              <a:ext uri="{C183D7F6-B498-43B3-948B-1728B52AA6E4}">
                <adec:decorative xmlns:adec="http://schemas.microsoft.com/office/drawing/2017/decorative" val="1"/>
              </a:ext>
            </a:extLst>
          </p:cNvPr>
          <p:cNvPicPr>
            <a:picLocks noGrp="1" noChangeAspect="1"/>
          </p:cNvPicPr>
          <p:nvPr>
            <p:ph idx="1"/>
          </p:nvPr>
        </p:nvPicPr>
        <p:blipFill>
          <a:blip r:embed="rId2">
            <a:alphaModFix amt="21000"/>
          </a:blip>
          <a:stretch>
            <a:fillRect/>
          </a:stretch>
        </p:blipFill>
        <p:spPr>
          <a:xfrm>
            <a:off x="0" y="10517"/>
            <a:ext cx="12192000" cy="6858000"/>
          </a:xfrm>
          <a:effectLst>
            <a:outerShdw blurRad="50800" dist="50800" dir="5400000" algn="ctr" rotWithShape="0">
              <a:srgbClr val="000000">
                <a:alpha val="91000"/>
              </a:srgbClr>
            </a:outerShdw>
          </a:effectLst>
        </p:spPr>
      </p:pic>
      <p:sp>
        <p:nvSpPr>
          <p:cNvPr id="9" name="TextBox 8">
            <a:extLst>
              <a:ext uri="{FF2B5EF4-FFF2-40B4-BE49-F238E27FC236}">
                <a16:creationId xmlns:a16="http://schemas.microsoft.com/office/drawing/2014/main" id="{9025F31C-7599-D743-A456-17E0312BBC9D}"/>
              </a:ext>
            </a:extLst>
          </p:cNvPr>
          <p:cNvSpPr txBox="1"/>
          <p:nvPr/>
        </p:nvSpPr>
        <p:spPr>
          <a:xfrm>
            <a:off x="1734065" y="1786869"/>
            <a:ext cx="7767285" cy="2369880"/>
          </a:xfrm>
          <a:prstGeom prst="rect">
            <a:avLst/>
          </a:prstGeom>
          <a:noFill/>
        </p:spPr>
        <p:txBody>
          <a:bodyPr wrap="square" rtlCol="0">
            <a:spAutoFit/>
          </a:bodyPr>
          <a:lstStyle/>
          <a:p>
            <a:pPr lvl="2"/>
            <a:endParaRPr lang="en-US" sz="2800" dirty="0">
              <a:ea typeface="Open Sans" panose="020B0606030504020204" pitchFamily="34" charset="0"/>
              <a:cs typeface="Open Sans" panose="020B0606030504020204" pitchFamily="34" charset="0"/>
            </a:endParaRPr>
          </a:p>
          <a:p>
            <a:pPr marR="0" lvl="1" algn="ctr">
              <a:spcBef>
                <a:spcPts val="0"/>
              </a:spcBef>
              <a:spcAft>
                <a:spcPts val="0"/>
              </a:spcAft>
            </a:pPr>
            <a:r>
              <a:rPr lang="en-US" sz="4000" dirty="0">
                <a:effectLst/>
                <a:ea typeface="Calibri" panose="020F0502020204030204" pitchFamily="34" charset="0"/>
                <a:cs typeface="Calibri" panose="020F0502020204030204" pitchFamily="34" charset="0"/>
              </a:rPr>
              <a:t>Bill McKenny</a:t>
            </a:r>
          </a:p>
          <a:p>
            <a:pPr marR="0" lvl="1" algn="ctr">
              <a:spcBef>
                <a:spcPts val="0"/>
              </a:spcBef>
              <a:spcAft>
                <a:spcPts val="0"/>
              </a:spcAft>
            </a:pPr>
            <a:r>
              <a:rPr lang="en-US" sz="4000" dirty="0">
                <a:effectLst/>
                <a:ea typeface="Times New Roman" panose="02020603050405020304" pitchFamily="18" charset="0"/>
                <a:cs typeface="Calibri" panose="020F0502020204030204" pitchFamily="34" charset="0"/>
              </a:rPr>
              <a:t>Associate Dean of Students</a:t>
            </a:r>
          </a:p>
          <a:p>
            <a:pPr marR="0" lvl="1" algn="ctr">
              <a:spcBef>
                <a:spcPts val="0"/>
              </a:spcBef>
              <a:spcAft>
                <a:spcPts val="0"/>
              </a:spcAft>
            </a:pPr>
            <a:r>
              <a:rPr lang="en-US" sz="4000" dirty="0">
                <a:effectLst/>
                <a:ea typeface="Times New Roman" panose="02020603050405020304" pitchFamily="18" charset="0"/>
                <a:cs typeface="Calibri" panose="020F0502020204030204" pitchFamily="34" charset="0"/>
              </a:rPr>
              <a:t>Student Code of Conduct Updates</a:t>
            </a:r>
            <a:r>
              <a:rPr lang="en-US" sz="4000" dirty="0">
                <a:effectLst/>
              </a:rPr>
              <a:t> </a:t>
            </a:r>
            <a:endParaRPr lang="en-US" sz="4000" dirty="0"/>
          </a:p>
        </p:txBody>
      </p:sp>
    </p:spTree>
    <p:extLst>
      <p:ext uri="{BB962C8B-B14F-4D97-AF65-F5344CB8AC3E}">
        <p14:creationId xmlns:p14="http://schemas.microsoft.com/office/powerpoint/2010/main" val="3946163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U-branded-power-point-template-widescreen-white-test" id="{1DCC296B-1FB8-264B-8B76-D3CB3C933C55}" vid="{00EF76A3-298E-6941-82AB-7A7BEDEAC3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18370</TotalTime>
  <Words>926</Words>
  <Application>Microsoft Macintosh PowerPoint</Application>
  <PresentationFormat>Widescreen</PresentationFormat>
  <Paragraphs>190</Paragraphs>
  <Slides>27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Open Sans</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Updates to the Montana State University Code of Student Conduct</vt:lpstr>
      <vt:lpstr>Agenda For Today’s Presentation</vt:lpstr>
      <vt:lpstr>What is a Code of Student Conduct?</vt:lpstr>
      <vt:lpstr>How did we Change It?</vt:lpstr>
      <vt:lpstr>How does the Code apply to Faculty? Why Does it Matter?</vt:lpstr>
      <vt:lpstr>What did we change?</vt:lpstr>
      <vt:lpstr>Why Does This Matter?</vt:lpstr>
      <vt:lpstr>What’s Next?  How do I Provide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Brody, Michael</dc:creator>
  <cp:lastModifiedBy>Thomson, Jennifer</cp:lastModifiedBy>
  <cp:revision>61</cp:revision>
  <dcterms:created xsi:type="dcterms:W3CDTF">2020-08-17T20:22:04Z</dcterms:created>
  <dcterms:modified xsi:type="dcterms:W3CDTF">2022-10-12T20:05:34Z</dcterms:modified>
</cp:coreProperties>
</file>