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4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B9DA-D436-43D9-B8B2-DCD2F488D4A1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74E9-B3A6-4236-ABDF-B4BFF2021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5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7BD1-F658-421F-B5CA-39F44328A159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7063-EA7B-4607-AED4-4B359FDF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2CF9-ECB5-46B1-AF61-31A1EB922966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A037-7F01-44D8-B3E7-FBF5E8333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6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D4F3-990F-479F-94FF-ED2FE3434E77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037A-1730-43E0-96F3-3656842F3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2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68BE-9B0F-4F0B-8F16-3531FF420698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2A21-2536-4553-9CE6-553F06B56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55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3BFF-B84A-413D-8AF8-0623051DDD4C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9577-C8CB-4348-8407-DF6A5D771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35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C9EC-8B38-406A-9226-0DB1633CA12A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3503-6B51-49C9-9DDC-E0F64E2B3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1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CB3E-ECD6-47BC-B08C-A05C93236118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B17D-15FD-4017-8D9E-1CFFB5C96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63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DBAE-02FA-4C2E-869D-79DF446F363A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38A2-3CB7-47BC-9276-D04FE85F1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8C6E-A770-421E-AB47-9737CE4C5BB3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A79F-E21F-4697-906C-866492DD6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6A4D-A12A-42E2-B025-754AF16AA912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833D-F241-4950-840D-1A39AD734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79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C28B-7BF7-4021-905F-B23CA24886F6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74E5-69B0-46FF-936D-B45747A24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5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3842-AAF1-478B-A561-E9325314880B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A702-6C82-48D7-81BE-4B4A3A4BC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LT_EarlyChidlhood_PPTTemplate_final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8736-367A-4A82-BF50-42A56AE5B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544EAD7E-EE32-451D-92B1-20C556A61A5C}" type="datetime1">
              <a:rPr lang="en-US"/>
              <a:pPr>
                <a:defRPr/>
              </a:pPr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3F8A-589D-4122-AC9E-66A568E7C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2BA3-1DB3-4DAB-AA5D-A927B9E6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A2AD49-F70E-4F41-8032-570FA5F3A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jstallard@forestfoundation.org" TargetMode="External"/><Relationship Id="rId4" Type="http://schemas.openxmlformats.org/officeDocument/2006/relationships/hyperlink" Target="mailto:cindy.peterson@umontana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3460" y="1524000"/>
            <a:ext cx="8031480" cy="1219200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  <a:cs typeface="+mn-cs"/>
              </a:rPr>
              <a:t>				</a:t>
            </a:r>
            <a:r>
              <a:rPr lang="en-US" altLang="en-US" sz="4000" dirty="0">
                <a:solidFill>
                  <a:prstClr val="black"/>
                </a:solidFill>
                <a:ea typeface="ＭＳ Ｐゴシック" panose="020B0600070205080204" pitchFamily="34" charset="-128"/>
                <a:cs typeface="+mn-cs"/>
              </a:rPr>
              <a:t>Get ready to explore the guide</a:t>
            </a:r>
            <a:r>
              <a:rPr lang="en-US" altLang="en-US" sz="4000" dirty="0" smtClean="0">
                <a:solidFill>
                  <a:prstClr val="black"/>
                </a:solidFill>
                <a:ea typeface="ＭＳ Ｐゴシック" panose="020B0600070205080204" pitchFamily="34" charset="-128"/>
                <a:cs typeface="+mn-cs"/>
              </a:rPr>
              <a:t>!</a:t>
            </a:r>
            <a:endParaRPr lang="en-US" dirty="0"/>
          </a:p>
        </p:txBody>
      </p:sp>
      <p:pic>
        <p:nvPicPr>
          <p:cNvPr id="2" name="Picture 1" title="little kid with binoculars">
            <a:extLst>
              <a:ext uri="{FF2B5EF4-FFF2-40B4-BE49-F238E27FC236}">
                <a16:creationId xmlns:a16="http://schemas.microsoft.com/office/drawing/2014/main" id="{FF64428B-79D6-475C-B604-046CACB9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448050"/>
            <a:ext cx="3352800" cy="223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title="activity page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2213"/>
            <a:ext cx="66294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title="To be a tree activity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7315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105400" cy="639762"/>
          </a:xfrm>
        </p:spPr>
        <p:txBody>
          <a:bodyPr/>
          <a:lstStyle/>
          <a:p>
            <a:r>
              <a:rPr lang="en-US" dirty="0" smtClean="0"/>
              <a:t>Activity 9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1295400" y="4114800"/>
            <a:ext cx="6705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Go Outside Often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Involve the Use of all Senses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Begin with Simple Experiences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Let Students Use their Imagination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Provide Choices Whenever Possible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Emphasize the Experience – Not the facts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Integrate Music and Movement, Art, and Literature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Keep Children Actively Involved – They Learn from Play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en-US" altLang="en-US" sz="1800">
                <a:ea typeface="ヒラギノ角ゴ Pro W3" pitchFamily="-32" charset="-128"/>
              </a:rPr>
              <a:t> Engage Parents to Continue Learning Activities at Home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en-US" altLang="en-US" sz="1800" baseline="-25000">
              <a:latin typeface="Arial" panose="020B0604020202020204" pitchFamily="34" charset="0"/>
              <a:ea typeface="ヒラギノ角ゴ Pro W3" pitchFamily="-32" charset="-128"/>
            </a:endParaRPr>
          </a:p>
        </p:txBody>
      </p:sp>
      <p:pic>
        <p:nvPicPr>
          <p:cNvPr id="12294" name="Picture 8" title="children drawing a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58963"/>
            <a:ext cx="30019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title="child making a bark rubb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44675"/>
            <a:ext cx="3048000" cy="215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0900"/>
            <a:ext cx="8001000" cy="655638"/>
          </a:xfrm>
        </p:spPr>
        <p:txBody>
          <a:bodyPr/>
          <a:lstStyle/>
          <a:p>
            <a:pPr lvl="0" defTabSz="914400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Philosophy and </a:t>
            </a:r>
            <a:r>
              <a:rPr lang="en-US" altLang="en-US" sz="3500" b="1" dirty="0" smtClean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905000" y="2286000"/>
            <a:ext cx="670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buFontTx/>
              <a:buAutoNum type="arabicPeriod"/>
            </a:pPr>
            <a:r>
              <a:rPr lang="en-US" altLang="en-US" sz="1800"/>
              <a:t>What groups should be identified as target audiences for this supplement?</a:t>
            </a:r>
            <a:br>
              <a:rPr lang="en-US" altLang="en-US" sz="1800"/>
            </a:b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  <a:p>
            <a:pPr defTabSz="914400" eaLnBrk="1" hangingPunct="1">
              <a:buFontTx/>
              <a:buAutoNum type="arabicPeriod"/>
            </a:pPr>
            <a:r>
              <a:rPr lang="en-US" altLang="en-US" sz="1800"/>
              <a:t>What opportunities exist to implement workshops at your location?</a:t>
            </a:r>
            <a:br>
              <a:rPr lang="en-US" altLang="en-US" sz="1800"/>
            </a:br>
            <a:r>
              <a:rPr lang="en-US" altLang="en-US" sz="1800"/>
              <a:t/>
            </a:r>
            <a:br>
              <a:rPr lang="en-US" altLang="en-US" sz="1800"/>
            </a:br>
            <a:endParaRPr lang="en-US" altLang="en-US" sz="1800"/>
          </a:p>
          <a:p>
            <a:pPr defTabSz="914400" eaLnBrk="1" hangingPunct="1">
              <a:buFontTx/>
              <a:buAutoNum type="arabicPeriod"/>
            </a:pPr>
            <a:r>
              <a:rPr lang="en-US" altLang="en-US" sz="1800"/>
              <a:t>Who are some potential partners?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pPr lvl="0" defTabSz="914400" eaLnBrk="1" hangingPunct="1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Discussion </a:t>
            </a:r>
            <a:r>
              <a:rPr lang="en-US" altLang="en-US" sz="35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3" descr="N:\Center for Environmental Learning\Annual Reports\2008\National PLT Annual Report photos\GreenWorks Photos\esurance-TX.bmp" title="Students looking at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3810000"/>
            <a:ext cx="3657600" cy="274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" title="MSU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006600"/>
            <a:ext cx="12573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371600" y="2209800"/>
            <a:ext cx="3505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Cindy Peterson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Montana PLT Coordinator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cindy.peterson@umontana.edu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800" u="sng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Jackie Stallard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National PLT Office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hlinkClick r:id="rId5"/>
              </a:rPr>
              <a:t>jstallard@forestfoundation.org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304" y="1069118"/>
            <a:ext cx="8229600" cy="1143000"/>
          </a:xfrm>
        </p:spPr>
        <p:txBody>
          <a:bodyPr/>
          <a:lstStyle/>
          <a:p>
            <a:pPr lvl="0" eaLnBrk="1" hangingPunct="1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Contact </a:t>
            </a:r>
            <a:r>
              <a:rPr lang="en-US" altLang="en-US" sz="35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3500" b="1" smtClean="0">
                <a:ea typeface="ＭＳ Ｐゴシック" panose="020B0600070205080204" pitchFamily="34" charset="-128"/>
              </a:rPr>
              <a:t>History of PLT and Early Childhood</a:t>
            </a:r>
            <a:r>
              <a:rPr lang="en-US" altLang="en-US" sz="4000" b="1" smtClean="0">
                <a:ea typeface="ＭＳ Ｐゴシック" panose="020B0600070205080204" pitchFamily="34" charset="-128"/>
              </a:rPr>
              <a:t> </a:t>
            </a:r>
            <a:br>
              <a:rPr lang="en-US" altLang="en-US" sz="4000" b="1" smtClean="0">
                <a:ea typeface="ＭＳ Ｐゴシック" panose="020B0600070205080204" pitchFamily="34" charset="-128"/>
              </a:rPr>
            </a:br>
            <a:endParaRPr lang="en-US" altLang="en-US" sz="4000" b="1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sz="half" idx="1"/>
          </p:nvPr>
        </p:nvSpPr>
        <p:spPr>
          <a:xfrm>
            <a:off x="1219200" y="2032000"/>
            <a:ext cx="4572000" cy="452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Revised PreK-8 Environmental Education </a:t>
            </a:r>
            <a:br>
              <a:rPr lang="en-US" altLang="en-US" sz="1800" smtClean="0">
                <a:ea typeface="ＭＳ Ｐゴシック" panose="020B0600070205080204" pitchFamily="34" charset="-128"/>
              </a:rPr>
            </a:br>
            <a:r>
              <a:rPr lang="en-US" altLang="en-US" sz="1800" smtClean="0">
                <a:ea typeface="ＭＳ Ｐゴシック" panose="020B0600070205080204" pitchFamily="34" charset="-128"/>
              </a:rPr>
              <a:t>Activity Guide (1993)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Minnesota and Wisconsin develop Early </a:t>
            </a:r>
            <a:br>
              <a:rPr lang="en-US" altLang="en-US" sz="1800" smtClean="0">
                <a:ea typeface="ＭＳ Ｐゴシック" panose="020B0600070205080204" pitchFamily="34" charset="-128"/>
              </a:rPr>
            </a:br>
            <a:r>
              <a:rPr lang="en-US" altLang="en-US" sz="1800" smtClean="0">
                <a:ea typeface="ＭＳ Ｐゴシック" panose="020B0600070205080204" pitchFamily="34" charset="-128"/>
              </a:rPr>
              <a:t>Childhood Supplements to PLT (2002)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PLT forms National EC Advisory Committee (2008)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EC Activity drafts shared</a:t>
            </a:r>
            <a:br>
              <a:rPr lang="en-US" altLang="en-US" sz="1800" smtClean="0">
                <a:ea typeface="ＭＳ Ｐゴシック" panose="020B0600070205080204" pitchFamily="34" charset="-128"/>
              </a:rPr>
            </a:br>
            <a:r>
              <a:rPr lang="en-US" altLang="en-US" sz="1800" smtClean="0">
                <a:ea typeface="ＭＳ Ｐゴシック" panose="020B0600070205080204" pitchFamily="34" charset="-128"/>
              </a:rPr>
              <a:t>at PLT Conference </a:t>
            </a:r>
            <a:br>
              <a:rPr lang="en-US" altLang="en-US" sz="1800" smtClean="0">
                <a:ea typeface="ＭＳ Ｐゴシック" panose="020B0600070205080204" pitchFamily="34" charset="-128"/>
              </a:rPr>
            </a:br>
            <a:r>
              <a:rPr lang="en-US" altLang="en-US" sz="1800" smtClean="0">
                <a:ea typeface="ＭＳ Ｐゴシック" panose="020B0600070205080204" pitchFamily="34" charset="-128"/>
              </a:rPr>
              <a:t>(May 2009)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Begin EC Workshops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smtClean="0">
                <a:ea typeface="ＭＳ Ｐゴシック" panose="020B0600070205080204" pitchFamily="34" charset="-128"/>
              </a:rPr>
              <a:t>	Nationwide (Fall 2009)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PLT releases </a:t>
            </a:r>
            <a:r>
              <a:rPr lang="en-US" altLang="en-US" sz="1800" i="1" smtClean="0">
                <a:ea typeface="ＭＳ Ｐゴシック" panose="020B0600070205080204" pitchFamily="34" charset="-128"/>
              </a:rPr>
              <a:t>Environmental Experiences </a:t>
            </a:r>
            <a:br>
              <a:rPr lang="en-US" altLang="en-US" sz="1800" i="1" smtClean="0">
                <a:ea typeface="ＭＳ Ｐゴシック" panose="020B0600070205080204" pitchFamily="34" charset="-128"/>
              </a:rPr>
            </a:br>
            <a:r>
              <a:rPr lang="en-US" altLang="en-US" sz="1800" i="1" smtClean="0">
                <a:ea typeface="ＭＳ Ｐゴシック" panose="020B0600070205080204" pitchFamily="34" charset="-128"/>
              </a:rPr>
              <a:t>for Early Childhood </a:t>
            </a:r>
            <a:r>
              <a:rPr lang="en-US" altLang="en-US" sz="1800" smtClean="0">
                <a:ea typeface="ＭＳ Ｐゴシック" panose="020B0600070205080204" pitchFamily="34" charset="-128"/>
              </a:rPr>
              <a:t> (Jan 2010)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smtClean="0">
              <a:ea typeface="ＭＳ Ｐゴシック" panose="020B0600070205080204" pitchFamily="34" charset="-128"/>
            </a:endParaRPr>
          </a:p>
        </p:txBody>
      </p:sp>
      <p:pic>
        <p:nvPicPr>
          <p:cNvPr id="4100" name="Picture 7" descr="Early Childhood 2009 01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82745">
            <a:off x="5410200" y="4059238"/>
            <a:ext cx="3124200" cy="20669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990600" y="12573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5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3500" b="1" smtClean="0">
                <a:ea typeface="ＭＳ Ｐゴシック" panose="020B0600070205080204" pitchFamily="34" charset="-128"/>
              </a:rPr>
            </a:br>
            <a:r>
              <a:rPr lang="en-US" altLang="en-US" sz="3500" b="1" smtClean="0">
                <a:ea typeface="ＭＳ Ｐゴシック" panose="020B0600070205080204" pitchFamily="34" charset="-128"/>
              </a:rPr>
              <a:t>Early Childhood Experiences</a:t>
            </a:r>
            <a:r>
              <a:rPr lang="en-US" altLang="en-US" sz="40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4000" b="1" smtClean="0">
                <a:ea typeface="ＭＳ Ｐゴシック" panose="020B0600070205080204" pitchFamily="34" charset="-128"/>
              </a:rPr>
            </a:br>
            <a:endParaRPr lang="en-US" altLang="en-US" sz="4000" b="1" smtClean="0">
              <a:ea typeface="ＭＳ Ｐゴシック" panose="020B0600070205080204" pitchFamily="34" charset="-128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>
          <a:xfrm>
            <a:off x="4876800" y="1981200"/>
            <a:ext cx="403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	</a:t>
            </a:r>
            <a:r>
              <a:rPr lang="en-US" altLang="en-US" sz="1600" u="sng" smtClean="0">
                <a:ea typeface="ＭＳ Ｐゴシック" panose="020B0600070205080204" pitchFamily="34" charset="-128"/>
              </a:rPr>
              <a:t>Exploring Nature with Five Senses</a:t>
            </a:r>
            <a:r>
              <a:rPr lang="en-US" altLang="en-US" sz="1600" smtClean="0">
                <a:ea typeface="ＭＳ Ｐゴシック" panose="020B0600070205080204" pitchFamily="34" charset="-128"/>
              </a:rPr>
              <a:t/>
            </a:r>
            <a:br>
              <a:rPr lang="en-US" altLang="en-US" sz="1600" smtClean="0">
                <a:ea typeface="ＭＳ Ｐゴシック" panose="020B0600070205080204" pitchFamily="34" charset="-128"/>
              </a:rPr>
            </a:br>
            <a:endParaRPr lang="en-US" altLang="en-US" sz="16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Touch: Get in Touch with Trees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Taste and Smell: We All Need Trees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  Sight: The Shape of Things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Sound: Sounds Around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	</a:t>
            </a:r>
            <a:r>
              <a:rPr lang="en-US" altLang="en-US" sz="1600" u="sng" smtClean="0">
                <a:ea typeface="ＭＳ Ｐゴシック" panose="020B0600070205080204" pitchFamily="34" charset="-128"/>
              </a:rPr>
              <a:t>Meeting Neighborhood Trees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 u="sng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To Be a Tree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Trees as Habitats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Three Cheers for Trees</a:t>
            </a:r>
            <a:br>
              <a:rPr lang="en-US" altLang="en-US" sz="1600" smtClean="0">
                <a:ea typeface="ＭＳ Ｐゴシック" panose="020B0600070205080204" pitchFamily="34" charset="-128"/>
              </a:rPr>
            </a:br>
            <a:endParaRPr lang="en-US" altLang="en-US" sz="16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600" smtClean="0">
                <a:ea typeface="ＭＳ Ｐゴシック" panose="020B0600070205080204" pitchFamily="34" charset="-128"/>
              </a:rPr>
              <a:t>	</a:t>
            </a:r>
            <a:r>
              <a:rPr lang="en-US" altLang="en-US" sz="1600" u="sng" smtClean="0">
                <a:ea typeface="ＭＳ Ｐゴシック" panose="020B0600070205080204" pitchFamily="34" charset="-128"/>
              </a:rPr>
              <a:t>Experiencing Trees Through Seasons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 u="sng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Spring: Bursting Buds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Summer: Adopt a Tree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Fall: Signs of Fall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>
                <a:ea typeface="ＭＳ Ｐゴシック" panose="020B0600070205080204" pitchFamily="34" charset="-128"/>
              </a:rPr>
              <a:t>	Winter: Evergreens In Winter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smtClean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7" descr="kids planti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819400"/>
            <a:ext cx="2971800" cy="220027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5715000" y="4648200"/>
            <a:ext cx="32004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Project Learning Tree: </a:t>
            </a:r>
            <a:br>
              <a:rPr lang="en-US" altLang="en-US" sz="1800" b="1"/>
            </a:br>
            <a:r>
              <a:rPr lang="en-US" altLang="en-US" sz="1800" b="1"/>
              <a:t>Early Childhood CD</a:t>
            </a:r>
            <a:br>
              <a:rPr lang="en-US" altLang="en-US" sz="1800" b="1"/>
            </a:br>
            <a:r>
              <a:rPr lang="en-US" altLang="en-US" sz="1800"/>
              <a:t>			   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 Supports EC Experiences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 Sounds of Nature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 Billy B Songs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defTabSz="914400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0" name="Picture 8" descr="Cvr9_Page_1-cho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90813"/>
            <a:ext cx="18288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10" title="CD for early childh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1463"/>
            <a:ext cx="40386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295400" y="1700213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</a:pPr>
            <a:r>
              <a:rPr lang="en-US" altLang="en-US" sz="1800" dirty="0">
                <a:ea typeface="ヒラギノ角ゴ Pro W3" pitchFamily="-32" charset="-128"/>
              </a:rPr>
              <a:t> Fosters Brain Development</a:t>
            </a:r>
          </a:p>
          <a:p>
            <a:pPr defTabSz="914400">
              <a:spcBef>
                <a:spcPct val="0"/>
              </a:spcBef>
            </a:pPr>
            <a:r>
              <a:rPr lang="en-US" altLang="en-US" sz="1800" dirty="0">
                <a:ea typeface="ヒラギノ角ゴ Pro W3" pitchFamily="-32" charset="-128"/>
              </a:rPr>
              <a:t> Develops Gross and Fine Motor Skills</a:t>
            </a:r>
          </a:p>
          <a:p>
            <a:pPr defTabSz="914400">
              <a:spcBef>
                <a:spcPct val="0"/>
              </a:spcBef>
            </a:pPr>
            <a:r>
              <a:rPr lang="en-US" altLang="en-US" sz="1800" dirty="0">
                <a:ea typeface="ヒラギノ角ゴ Pro W3" pitchFamily="-32" charset="-128"/>
              </a:rPr>
              <a:t> Benefits Children with Special Needs</a:t>
            </a:r>
          </a:p>
          <a:p>
            <a:pPr defTabSz="914400">
              <a:spcBef>
                <a:spcPct val="0"/>
              </a:spcBef>
            </a:pPr>
            <a:endParaRPr lang="en-US" altLang="en-US" sz="1800" dirty="0"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ea typeface="ヒラギノ角ゴ Pro W3" pitchFamily="-32" charset="-128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  <a:ea typeface="ヒラギノ角ゴ Pro W3" pitchFamily="-32" charset="-128"/>
              </a:rPr>
              <a:t>		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84" y="846138"/>
            <a:ext cx="8229600" cy="1143000"/>
          </a:xfrm>
        </p:spPr>
        <p:txBody>
          <a:bodyPr/>
          <a:lstStyle/>
          <a:p>
            <a:pPr lvl="0" defTabSz="914400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Music and </a:t>
            </a:r>
            <a:r>
              <a:rPr lang="en-US" altLang="en-US" sz="3500" b="1" dirty="0" smtClean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Movement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953000" y="1752600"/>
            <a:ext cx="419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Title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Sidebar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Background for Educators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Introducing the Theme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Featured Experience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Group Experiences</a:t>
            </a:r>
            <a:br>
              <a:rPr lang="en-US" altLang="en-US" sz="1800"/>
            </a:br>
            <a:r>
              <a:rPr lang="en-US" altLang="en-US" sz="1800"/>
              <a:t>	- Music and Movement</a:t>
            </a:r>
            <a:br>
              <a:rPr lang="en-US" altLang="en-US" sz="1800"/>
            </a:br>
            <a:r>
              <a:rPr lang="en-US" altLang="en-US" sz="1800"/>
              <a:t>	- Branching Out with Books</a:t>
            </a:r>
            <a:br>
              <a:rPr lang="en-US" altLang="en-US" sz="1800"/>
            </a:br>
            <a:r>
              <a:rPr lang="en-US" altLang="en-US" sz="1800"/>
              <a:t>	- Snacks</a:t>
            </a:r>
            <a:br>
              <a:rPr lang="en-US" altLang="en-US" sz="1800"/>
            </a:br>
            <a:r>
              <a:rPr lang="en-US" altLang="en-US" sz="1800"/>
              <a:t>	- Neighborhood Nature Walks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Learning Centers</a:t>
            </a:r>
            <a:br>
              <a:rPr lang="en-US" altLang="en-US" sz="1800"/>
            </a:br>
            <a:r>
              <a:rPr lang="en-US" altLang="en-US" sz="1800"/>
              <a:t>	- Art</a:t>
            </a:r>
            <a:br>
              <a:rPr lang="en-US" altLang="en-US" sz="1800"/>
            </a:br>
            <a:r>
              <a:rPr lang="en-US" altLang="en-US" sz="1800"/>
              <a:t>	- Outdoor Explorers</a:t>
            </a:r>
            <a:br>
              <a:rPr lang="en-US" altLang="en-US" sz="1800"/>
            </a:br>
            <a:r>
              <a:rPr lang="en-US" altLang="en-US" sz="1800"/>
              <a:t>	- Discovery Table</a:t>
            </a:r>
            <a:br>
              <a:rPr lang="en-US" altLang="en-US" sz="1800"/>
            </a:br>
            <a:r>
              <a:rPr lang="en-US" altLang="en-US" sz="1800"/>
              <a:t>	- Math and Manipulatives</a:t>
            </a:r>
            <a:br>
              <a:rPr lang="en-US" altLang="en-US" sz="1800"/>
            </a:br>
            <a:r>
              <a:rPr lang="en-US" altLang="en-US" sz="1800"/>
              <a:t>	- Dramatic Play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Family and Friends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 sz="1800"/>
              <a:t>  Reading Connections</a:t>
            </a:r>
          </a:p>
          <a:p>
            <a:pPr defTabSz="914400" eaLnBrk="1" hangingPunct="1">
              <a:spcBef>
                <a:spcPct val="70000"/>
              </a:spcBef>
              <a:buFont typeface="Arial" panose="020B0604020202020204" pitchFamily="34" charset="0"/>
              <a:buNone/>
            </a:pPr>
            <a:endParaRPr lang="en-US" altLang="en-US" sz="1800"/>
          </a:p>
          <a:p>
            <a:pPr defTabSz="914400" eaLnBrk="1" hangingPunct="1"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7172" name="Picture 6" descr="Early Childhood 2009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819400"/>
            <a:ext cx="31369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914400"/>
            <a:ext cx="8229600" cy="1143000"/>
          </a:xfrm>
        </p:spPr>
        <p:txBody>
          <a:bodyPr/>
          <a:lstStyle/>
          <a:p>
            <a:pPr lvl="0" defTabSz="914400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Activity </a:t>
            </a:r>
            <a:r>
              <a:rPr lang="en-US" altLang="en-US" sz="3500" b="1" dirty="0" smtClean="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-32" charset="-128"/>
                <a:cs typeface="+mn-cs"/>
              </a:rPr>
              <a:t>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 title="child with binocul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86225"/>
            <a:ext cx="2362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title="activity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95700"/>
            <a:ext cx="29987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title="The shape of th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28725"/>
            <a:ext cx="7467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957"/>
            <a:ext cx="7162800" cy="487362"/>
          </a:xfrm>
        </p:spPr>
        <p:txBody>
          <a:bodyPr/>
          <a:lstStyle/>
          <a:p>
            <a:r>
              <a:rPr lang="en-US" dirty="0" smtClean="0"/>
              <a:t>Activity pages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848600" cy="1143000"/>
          </a:xfrm>
        </p:spPr>
        <p:txBody>
          <a:bodyPr/>
          <a:lstStyle/>
          <a:p>
            <a:pPr lvl="0" defTabSz="914400" eaLnBrk="1" hangingPunct="1"/>
            <a: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Dance with Leaves</a:t>
            </a:r>
            <a:br>
              <a:rPr lang="en-US" altLang="en-US" sz="35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Track 1 on PLT </a:t>
            </a:r>
            <a:r>
              <a:rPr lang="en-US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CD</a:t>
            </a:r>
            <a:endParaRPr lang="en-US" dirty="0"/>
          </a:p>
        </p:txBody>
      </p:sp>
      <p:pic>
        <p:nvPicPr>
          <p:cNvPr id="9219" name="Picture 3" title="leaf shapes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825" y="2514600"/>
            <a:ext cx="5619750" cy="3629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4" title="activity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49625"/>
            <a:ext cx="72771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title="Evergreen in winter activity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93800"/>
            <a:ext cx="7277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6576"/>
            <a:ext cx="6705600" cy="411162"/>
          </a:xfrm>
        </p:spPr>
        <p:txBody>
          <a:bodyPr/>
          <a:lstStyle/>
          <a:p>
            <a:r>
              <a:rPr lang="en-US" dirty="0" smtClean="0"/>
              <a:t>Activity 6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433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ＭＳ Ｐゴシック</vt:lpstr>
      <vt:lpstr>Calibri</vt:lpstr>
      <vt:lpstr>Verdana</vt:lpstr>
      <vt:lpstr>ヒラギノ角ゴ Pro W3</vt:lpstr>
      <vt:lpstr>Wingdings</vt:lpstr>
      <vt:lpstr>Office Theme</vt:lpstr>
      <vt:lpstr>    Get ready to explore the guide!</vt:lpstr>
      <vt:lpstr>Contact Information</vt:lpstr>
      <vt:lpstr>History of PLT and Early Childhood  </vt:lpstr>
      <vt:lpstr> Early Childhood Experiences </vt:lpstr>
      <vt:lpstr>Music and Movement</vt:lpstr>
      <vt:lpstr>Activity Components</vt:lpstr>
      <vt:lpstr>Activity pages</vt:lpstr>
      <vt:lpstr>Dance with Leaves Track 1 on PLT CD</vt:lpstr>
      <vt:lpstr>Activity 6 page</vt:lpstr>
      <vt:lpstr>Activity 9 page</vt:lpstr>
      <vt:lpstr>Philosophy and Methods</vt:lpstr>
      <vt:lpstr>Discussion Questions</vt:lpstr>
    </vt:vector>
  </TitlesOfParts>
  <Company>TM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Cardosi</dc:creator>
  <cp:lastModifiedBy>Peterson, Cindy</cp:lastModifiedBy>
  <cp:revision>30</cp:revision>
  <dcterms:created xsi:type="dcterms:W3CDTF">2010-02-15T21:17:37Z</dcterms:created>
  <dcterms:modified xsi:type="dcterms:W3CDTF">2020-04-10T13:12:39Z</dcterms:modified>
</cp:coreProperties>
</file>