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xml" ContentType="application/vnd.openxmlformats-officedocument.presentationml.tags+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sldIdLst>
    <p:sldId id="257" r:id="rId2"/>
    <p:sldId id="305" r:id="rId3"/>
    <p:sldId id="300" r:id="rId4"/>
    <p:sldId id="296" r:id="rId5"/>
    <p:sldId id="302" r:id="rId6"/>
    <p:sldId id="301" r:id="rId7"/>
    <p:sldId id="295" r:id="rId8"/>
    <p:sldId id="280" r:id="rId9"/>
    <p:sldId id="286" r:id="rId10"/>
    <p:sldId id="304" r:id="rId11"/>
    <p:sldId id="307" r:id="rId12"/>
    <p:sldId id="30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Glad" initials="JG" lastIdx="1" clrIdx="0">
    <p:extLst>
      <p:ext uri="{19B8F6BF-5375-455C-9EA6-DF929625EA0E}">
        <p15:presenceInfo xmlns:p15="http://schemas.microsoft.com/office/powerpoint/2012/main" userId="S::c26h258@msu.montana.edu::bf812503-a379-48d4-82b8-6cc2a7ab89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66"/>
    <a:srgbClr val="00FFCC"/>
    <a:srgbClr val="CC99FF"/>
    <a:srgbClr val="6699FF"/>
    <a:srgbClr val="6666FF"/>
    <a:srgbClr val="0000FF"/>
    <a:srgbClr val="9966FF"/>
    <a:srgbClr val="FF99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15"/>
    <p:restoredTop sz="77687" autoAdjust="0"/>
  </p:normalViewPr>
  <p:slideViewPr>
    <p:cSldViewPr snapToGrid="0" snapToObjects="1">
      <p:cViewPr varScale="1">
        <p:scale>
          <a:sx n="98" d="100"/>
          <a:sy n="98" d="100"/>
        </p:scale>
        <p:origin x="141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9FF3ED-EFAE-4644-A839-767D2A81DE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D3DE077-BD2A-43DD-922A-AE639DFC6E77}">
      <dgm:prSet/>
      <dgm:spPr/>
      <dgm:t>
        <a:bodyPr/>
        <a:lstStyle/>
        <a:p>
          <a:r>
            <a:rPr lang="en-US" b="0" i="0" dirty="0"/>
            <a:t>Leads investigations into complaints of discrimination, harassment and sexual violence by organizing an impartial and administrative review and, if necessary, recommending equitable resolutions into complaints</a:t>
          </a:r>
          <a:endParaRPr lang="en-US" dirty="0"/>
        </a:p>
      </dgm:t>
    </dgm:pt>
    <dgm:pt modelId="{9070C6BC-1239-42AD-9BC6-652D8C878017}" type="parTrans" cxnId="{A24C68FF-9D79-4E94-B2BC-FE08AA5ABAE1}">
      <dgm:prSet/>
      <dgm:spPr/>
      <dgm:t>
        <a:bodyPr/>
        <a:lstStyle/>
        <a:p>
          <a:endParaRPr lang="en-US"/>
        </a:p>
      </dgm:t>
    </dgm:pt>
    <dgm:pt modelId="{071AFA25-079E-4CF6-9851-A5F5DDC896DD}" type="sibTrans" cxnId="{A24C68FF-9D79-4E94-B2BC-FE08AA5ABAE1}">
      <dgm:prSet/>
      <dgm:spPr/>
      <dgm:t>
        <a:bodyPr/>
        <a:lstStyle/>
        <a:p>
          <a:endParaRPr lang="en-US"/>
        </a:p>
      </dgm:t>
    </dgm:pt>
    <dgm:pt modelId="{469D2DAB-01E4-4709-A2C8-3E1346C33AEB}">
      <dgm:prSet/>
      <dgm:spPr/>
      <dgm:t>
        <a:bodyPr/>
        <a:lstStyle/>
        <a:p>
          <a:r>
            <a:rPr lang="en-US" b="0" i="0" dirty="0"/>
            <a:t>Serves as the designated office responsible for coordinating the University's compliance with Title IX of the Education Amendments of 1972</a:t>
          </a:r>
          <a:endParaRPr lang="en-US" dirty="0"/>
        </a:p>
      </dgm:t>
    </dgm:pt>
    <dgm:pt modelId="{C80832D3-6DBC-4C1B-A327-640ED68C4FD7}" type="parTrans" cxnId="{30199856-EB7C-4569-8620-3509786A362B}">
      <dgm:prSet/>
      <dgm:spPr/>
      <dgm:t>
        <a:bodyPr/>
        <a:lstStyle/>
        <a:p>
          <a:endParaRPr lang="en-US"/>
        </a:p>
      </dgm:t>
    </dgm:pt>
    <dgm:pt modelId="{623425B3-E728-400C-B88F-62AC314C0161}" type="sibTrans" cxnId="{30199856-EB7C-4569-8620-3509786A362B}">
      <dgm:prSet/>
      <dgm:spPr/>
      <dgm:t>
        <a:bodyPr/>
        <a:lstStyle/>
        <a:p>
          <a:endParaRPr lang="en-US"/>
        </a:p>
      </dgm:t>
    </dgm:pt>
    <dgm:pt modelId="{F1E88B49-0E6D-41CA-B5D9-755EE4135226}">
      <dgm:prSet/>
      <dgm:spPr/>
      <dgm:t>
        <a:bodyPr/>
        <a:lstStyle/>
        <a:p>
          <a:r>
            <a:rPr lang="en-US" b="0" i="0" dirty="0"/>
            <a:t>Develops and delivers detailed educational programs concerning discrimination, harassment, sexual violence, affirmative action, diversity, inclusion and respectful workplace conduct</a:t>
          </a:r>
          <a:endParaRPr lang="en-US" dirty="0"/>
        </a:p>
      </dgm:t>
    </dgm:pt>
    <dgm:pt modelId="{7FF0FFC7-4906-4952-B186-7D96262B10F5}" type="parTrans" cxnId="{9255DB78-773E-4317-A909-D4BD4340C720}">
      <dgm:prSet/>
      <dgm:spPr/>
      <dgm:t>
        <a:bodyPr/>
        <a:lstStyle/>
        <a:p>
          <a:endParaRPr lang="en-US"/>
        </a:p>
      </dgm:t>
    </dgm:pt>
    <dgm:pt modelId="{4D30E96C-A157-43E6-AE2D-85451FD388EF}" type="sibTrans" cxnId="{9255DB78-773E-4317-A909-D4BD4340C720}">
      <dgm:prSet/>
      <dgm:spPr/>
      <dgm:t>
        <a:bodyPr/>
        <a:lstStyle/>
        <a:p>
          <a:endParaRPr lang="en-US"/>
        </a:p>
      </dgm:t>
    </dgm:pt>
    <dgm:pt modelId="{2282DC7D-1183-4820-953D-6201C66793B4}">
      <dgm:prSet/>
      <dgm:spPr/>
      <dgm:t>
        <a:bodyPr/>
        <a:lstStyle/>
        <a:p>
          <a:r>
            <a:rPr lang="en-US" b="0" i="0" dirty="0"/>
            <a:t>Recommends, writes, interprets and implements policies and procedures in support of non-discrimination</a:t>
          </a:r>
          <a:endParaRPr lang="en-US" dirty="0"/>
        </a:p>
      </dgm:t>
    </dgm:pt>
    <dgm:pt modelId="{ED471AFE-69BE-4C36-A39A-1592A207C574}" type="parTrans" cxnId="{2F9656EC-0E06-4958-91D7-25586072AF27}">
      <dgm:prSet/>
      <dgm:spPr/>
      <dgm:t>
        <a:bodyPr/>
        <a:lstStyle/>
        <a:p>
          <a:endParaRPr lang="en-US"/>
        </a:p>
      </dgm:t>
    </dgm:pt>
    <dgm:pt modelId="{E7D268FD-6CDB-4654-A0DF-C38DED251B0F}" type="sibTrans" cxnId="{2F9656EC-0E06-4958-91D7-25586072AF27}">
      <dgm:prSet/>
      <dgm:spPr/>
      <dgm:t>
        <a:bodyPr/>
        <a:lstStyle/>
        <a:p>
          <a:endParaRPr lang="en-US"/>
        </a:p>
      </dgm:t>
    </dgm:pt>
    <dgm:pt modelId="{48034CA5-85DF-4E7E-8081-474DB0C973B0}" type="pres">
      <dgm:prSet presAssocID="{239FF3ED-EFAE-4644-A839-767D2A81DE55}" presName="linear" presStyleCnt="0">
        <dgm:presLayoutVars>
          <dgm:animLvl val="lvl"/>
          <dgm:resizeHandles val="exact"/>
        </dgm:presLayoutVars>
      </dgm:prSet>
      <dgm:spPr/>
    </dgm:pt>
    <dgm:pt modelId="{16E57E20-733B-4BE7-9E06-3B4B8B9A985A}" type="pres">
      <dgm:prSet presAssocID="{3D3DE077-BD2A-43DD-922A-AE639DFC6E77}" presName="parentText" presStyleLbl="node1" presStyleIdx="0" presStyleCnt="4">
        <dgm:presLayoutVars>
          <dgm:chMax val="0"/>
          <dgm:bulletEnabled val="1"/>
        </dgm:presLayoutVars>
      </dgm:prSet>
      <dgm:spPr/>
    </dgm:pt>
    <dgm:pt modelId="{BD827EA4-A24B-4C81-B6ED-8E5D065420AC}" type="pres">
      <dgm:prSet presAssocID="{071AFA25-079E-4CF6-9851-A5F5DDC896DD}" presName="spacer" presStyleCnt="0"/>
      <dgm:spPr/>
    </dgm:pt>
    <dgm:pt modelId="{85E2D0CB-9752-4E56-8FEE-E7FF8819DEA6}" type="pres">
      <dgm:prSet presAssocID="{469D2DAB-01E4-4709-A2C8-3E1346C33AEB}" presName="parentText" presStyleLbl="node1" presStyleIdx="1" presStyleCnt="4">
        <dgm:presLayoutVars>
          <dgm:chMax val="0"/>
          <dgm:bulletEnabled val="1"/>
        </dgm:presLayoutVars>
      </dgm:prSet>
      <dgm:spPr/>
    </dgm:pt>
    <dgm:pt modelId="{B346F26E-1CE9-44D6-AD34-E1222CF19820}" type="pres">
      <dgm:prSet presAssocID="{623425B3-E728-400C-B88F-62AC314C0161}" presName="spacer" presStyleCnt="0"/>
      <dgm:spPr/>
    </dgm:pt>
    <dgm:pt modelId="{C3592EBF-6B25-4321-8D27-6ABE05391B40}" type="pres">
      <dgm:prSet presAssocID="{F1E88B49-0E6D-41CA-B5D9-755EE4135226}" presName="parentText" presStyleLbl="node1" presStyleIdx="2" presStyleCnt="4">
        <dgm:presLayoutVars>
          <dgm:chMax val="0"/>
          <dgm:bulletEnabled val="1"/>
        </dgm:presLayoutVars>
      </dgm:prSet>
      <dgm:spPr/>
    </dgm:pt>
    <dgm:pt modelId="{AAACECF5-3FD2-4944-8064-E7B6C89E9259}" type="pres">
      <dgm:prSet presAssocID="{4D30E96C-A157-43E6-AE2D-85451FD388EF}" presName="spacer" presStyleCnt="0"/>
      <dgm:spPr/>
    </dgm:pt>
    <dgm:pt modelId="{D196CDC2-02A5-4133-972E-C8522FE6108E}" type="pres">
      <dgm:prSet presAssocID="{2282DC7D-1183-4820-953D-6201C66793B4}" presName="parentText" presStyleLbl="node1" presStyleIdx="3" presStyleCnt="4">
        <dgm:presLayoutVars>
          <dgm:chMax val="0"/>
          <dgm:bulletEnabled val="1"/>
        </dgm:presLayoutVars>
      </dgm:prSet>
      <dgm:spPr/>
    </dgm:pt>
  </dgm:ptLst>
  <dgm:cxnLst>
    <dgm:cxn modelId="{483EA00B-B3AB-4980-8061-FFDD4D6531CB}" type="presOf" srcId="{469D2DAB-01E4-4709-A2C8-3E1346C33AEB}" destId="{85E2D0CB-9752-4E56-8FEE-E7FF8819DEA6}" srcOrd="0" destOrd="0" presId="urn:microsoft.com/office/officeart/2005/8/layout/vList2"/>
    <dgm:cxn modelId="{30199856-EB7C-4569-8620-3509786A362B}" srcId="{239FF3ED-EFAE-4644-A839-767D2A81DE55}" destId="{469D2DAB-01E4-4709-A2C8-3E1346C33AEB}" srcOrd="1" destOrd="0" parTransId="{C80832D3-6DBC-4C1B-A327-640ED68C4FD7}" sibTransId="{623425B3-E728-400C-B88F-62AC314C0161}"/>
    <dgm:cxn modelId="{9255DB78-773E-4317-A909-D4BD4340C720}" srcId="{239FF3ED-EFAE-4644-A839-767D2A81DE55}" destId="{F1E88B49-0E6D-41CA-B5D9-755EE4135226}" srcOrd="2" destOrd="0" parTransId="{7FF0FFC7-4906-4952-B186-7D96262B10F5}" sibTransId="{4D30E96C-A157-43E6-AE2D-85451FD388EF}"/>
    <dgm:cxn modelId="{F09DEB7D-9456-4930-9062-A221AF80E39C}" type="presOf" srcId="{2282DC7D-1183-4820-953D-6201C66793B4}" destId="{D196CDC2-02A5-4133-972E-C8522FE6108E}" srcOrd="0" destOrd="0" presId="urn:microsoft.com/office/officeart/2005/8/layout/vList2"/>
    <dgm:cxn modelId="{0E3E71A1-8B09-4D98-A411-E33115EAA8D7}" type="presOf" srcId="{239FF3ED-EFAE-4644-A839-767D2A81DE55}" destId="{48034CA5-85DF-4E7E-8081-474DB0C973B0}" srcOrd="0" destOrd="0" presId="urn:microsoft.com/office/officeart/2005/8/layout/vList2"/>
    <dgm:cxn modelId="{06A79AAA-D31B-44AF-BEF4-8CF512AB4737}" type="presOf" srcId="{F1E88B49-0E6D-41CA-B5D9-755EE4135226}" destId="{C3592EBF-6B25-4321-8D27-6ABE05391B40}" srcOrd="0" destOrd="0" presId="urn:microsoft.com/office/officeart/2005/8/layout/vList2"/>
    <dgm:cxn modelId="{B584AAD2-A6FF-4C1F-80BA-FEFD230BB221}" type="presOf" srcId="{3D3DE077-BD2A-43DD-922A-AE639DFC6E77}" destId="{16E57E20-733B-4BE7-9E06-3B4B8B9A985A}" srcOrd="0" destOrd="0" presId="urn:microsoft.com/office/officeart/2005/8/layout/vList2"/>
    <dgm:cxn modelId="{2F9656EC-0E06-4958-91D7-25586072AF27}" srcId="{239FF3ED-EFAE-4644-A839-767D2A81DE55}" destId="{2282DC7D-1183-4820-953D-6201C66793B4}" srcOrd="3" destOrd="0" parTransId="{ED471AFE-69BE-4C36-A39A-1592A207C574}" sibTransId="{E7D268FD-6CDB-4654-A0DF-C38DED251B0F}"/>
    <dgm:cxn modelId="{A24C68FF-9D79-4E94-B2BC-FE08AA5ABAE1}" srcId="{239FF3ED-EFAE-4644-A839-767D2A81DE55}" destId="{3D3DE077-BD2A-43DD-922A-AE639DFC6E77}" srcOrd="0" destOrd="0" parTransId="{9070C6BC-1239-42AD-9BC6-652D8C878017}" sibTransId="{071AFA25-079E-4CF6-9851-A5F5DDC896DD}"/>
    <dgm:cxn modelId="{FB975CDB-2C8B-4576-B80E-6A64A8EA0E56}" type="presParOf" srcId="{48034CA5-85DF-4E7E-8081-474DB0C973B0}" destId="{16E57E20-733B-4BE7-9E06-3B4B8B9A985A}" srcOrd="0" destOrd="0" presId="urn:microsoft.com/office/officeart/2005/8/layout/vList2"/>
    <dgm:cxn modelId="{54CBD27F-973D-4C9F-A56C-7C177FC8456B}" type="presParOf" srcId="{48034CA5-85DF-4E7E-8081-474DB0C973B0}" destId="{BD827EA4-A24B-4C81-B6ED-8E5D065420AC}" srcOrd="1" destOrd="0" presId="urn:microsoft.com/office/officeart/2005/8/layout/vList2"/>
    <dgm:cxn modelId="{7721B4E0-9CBC-4CFD-9B51-6B761EF48462}" type="presParOf" srcId="{48034CA5-85DF-4E7E-8081-474DB0C973B0}" destId="{85E2D0CB-9752-4E56-8FEE-E7FF8819DEA6}" srcOrd="2" destOrd="0" presId="urn:microsoft.com/office/officeart/2005/8/layout/vList2"/>
    <dgm:cxn modelId="{0C8D03AE-F734-4E15-9123-F0F7F169DDC2}" type="presParOf" srcId="{48034CA5-85DF-4E7E-8081-474DB0C973B0}" destId="{B346F26E-1CE9-44D6-AD34-E1222CF19820}" srcOrd="3" destOrd="0" presId="urn:microsoft.com/office/officeart/2005/8/layout/vList2"/>
    <dgm:cxn modelId="{8CA02128-C6C7-4517-AFB9-BC77AA565768}" type="presParOf" srcId="{48034CA5-85DF-4E7E-8081-474DB0C973B0}" destId="{C3592EBF-6B25-4321-8D27-6ABE05391B40}" srcOrd="4" destOrd="0" presId="urn:microsoft.com/office/officeart/2005/8/layout/vList2"/>
    <dgm:cxn modelId="{F77DB712-CFA8-424F-AA46-2CDD075E074A}" type="presParOf" srcId="{48034CA5-85DF-4E7E-8081-474DB0C973B0}" destId="{AAACECF5-3FD2-4944-8064-E7B6C89E9259}" srcOrd="5" destOrd="0" presId="urn:microsoft.com/office/officeart/2005/8/layout/vList2"/>
    <dgm:cxn modelId="{AC918EFA-8AD6-43E1-A077-E01A9B37651E}" type="presParOf" srcId="{48034CA5-85DF-4E7E-8081-474DB0C973B0}" destId="{D196CDC2-02A5-4133-972E-C8522FE6108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1253C1-CC21-4149-AE0B-2358EB381160}" type="doc">
      <dgm:prSet loTypeId="urn:microsoft.com/office/officeart/2005/8/layout/default" loCatId="list" qsTypeId="urn:microsoft.com/office/officeart/2005/8/quickstyle/simple4" qsCatId="simple" csTypeId="urn:microsoft.com/office/officeart/2005/8/colors/accent6_2" csCatId="accent6" phldr="1"/>
      <dgm:spPr/>
      <dgm:t>
        <a:bodyPr/>
        <a:lstStyle/>
        <a:p>
          <a:endParaRPr lang="en-US"/>
        </a:p>
      </dgm:t>
    </dgm:pt>
    <dgm:pt modelId="{535A2DFB-F70B-4B57-A73F-3490E644418A}">
      <dgm:prSet/>
      <dgm:spPr/>
      <dgm:t>
        <a:bodyPr/>
        <a:lstStyle/>
        <a:p>
          <a:r>
            <a:rPr lang="en-US" b="0" cap="none" spc="0" dirty="0">
              <a:ln w="0"/>
              <a:solidFill>
                <a:schemeClr val="tx1"/>
              </a:solidFill>
              <a:effectLst>
                <a:outerShdw blurRad="38100" dist="19050" dir="2700000" algn="tl" rotWithShape="0">
                  <a:schemeClr val="dk1">
                    <a:alpha val="40000"/>
                  </a:schemeClr>
                </a:outerShdw>
              </a:effectLst>
            </a:rPr>
            <a:t>Scheduling arrangements</a:t>
          </a:r>
        </a:p>
      </dgm:t>
    </dgm:pt>
    <dgm:pt modelId="{0F8A444D-F930-4BB7-A7EE-2B33B9A96646}" type="parTrans" cxnId="{8813CDFF-2C42-451E-994A-E587A6257E0C}">
      <dgm:prSet/>
      <dgm:spPr/>
      <dgm:t>
        <a:bodyPr/>
        <a:lstStyle/>
        <a:p>
          <a:endParaRPr lang="en-US"/>
        </a:p>
      </dgm:t>
    </dgm:pt>
    <dgm:pt modelId="{8FAA8A1E-C874-4F10-B466-71C86FC4A1EA}" type="sibTrans" cxnId="{8813CDFF-2C42-451E-994A-E587A6257E0C}">
      <dgm:prSet/>
      <dgm:spPr/>
      <dgm:t>
        <a:bodyPr/>
        <a:lstStyle/>
        <a:p>
          <a:endParaRPr lang="en-US"/>
        </a:p>
      </dgm:t>
    </dgm:pt>
    <dgm:pt modelId="{2C261986-A88E-4E05-AC10-48ABAD0F7C29}">
      <dgm:prSet/>
      <dgm:spPr/>
      <dgm:t>
        <a:bodyPr/>
        <a:lstStyle/>
        <a:p>
          <a:r>
            <a:rPr lang="en-US" b="0" cap="none" spc="0" dirty="0">
              <a:ln w="0"/>
              <a:solidFill>
                <a:schemeClr val="tx1"/>
              </a:solidFill>
              <a:effectLst>
                <a:outerShdw blurRad="38100" dist="19050" dir="2700000" algn="tl" rotWithShape="0">
                  <a:schemeClr val="dk1">
                    <a:alpha val="40000"/>
                  </a:schemeClr>
                </a:outerShdw>
              </a:effectLst>
            </a:rPr>
            <a:t>No-contact orders</a:t>
          </a:r>
        </a:p>
      </dgm:t>
    </dgm:pt>
    <dgm:pt modelId="{F9C7A440-CEA9-4B74-A7A0-6FCBF597F551}" type="parTrans" cxnId="{502640B7-B867-47A5-9989-5F5CE2403FA1}">
      <dgm:prSet/>
      <dgm:spPr/>
      <dgm:t>
        <a:bodyPr/>
        <a:lstStyle/>
        <a:p>
          <a:endParaRPr lang="en-US"/>
        </a:p>
      </dgm:t>
    </dgm:pt>
    <dgm:pt modelId="{1F57FD61-6C09-4280-9BC5-29C5547F27F9}" type="sibTrans" cxnId="{502640B7-B867-47A5-9989-5F5CE2403FA1}">
      <dgm:prSet/>
      <dgm:spPr/>
      <dgm:t>
        <a:bodyPr/>
        <a:lstStyle/>
        <a:p>
          <a:endParaRPr lang="en-US"/>
        </a:p>
      </dgm:t>
    </dgm:pt>
    <dgm:pt modelId="{C4C29605-EADE-4186-BBFC-EB22A754DD1A}">
      <dgm:prSet/>
      <dgm:spPr/>
      <dgm:t>
        <a:bodyPr/>
        <a:lstStyle/>
        <a:p>
          <a:r>
            <a:rPr lang="en-US" b="0" cap="none" spc="0" dirty="0">
              <a:ln w="0"/>
              <a:solidFill>
                <a:schemeClr val="tx1"/>
              </a:solidFill>
              <a:effectLst>
                <a:outerShdw blurRad="38100" dist="19050" dir="2700000" algn="tl" rotWithShape="0">
                  <a:schemeClr val="dk1">
                    <a:alpha val="40000"/>
                  </a:schemeClr>
                </a:outerShdw>
              </a:effectLst>
            </a:rPr>
            <a:t>Housing assignments</a:t>
          </a:r>
        </a:p>
      </dgm:t>
    </dgm:pt>
    <dgm:pt modelId="{6C4FDE30-D084-475E-BDCD-86A57C69AFC7}" type="parTrans" cxnId="{5F7A3800-6665-46C2-AA89-54CC7ACB5936}">
      <dgm:prSet/>
      <dgm:spPr/>
      <dgm:t>
        <a:bodyPr/>
        <a:lstStyle/>
        <a:p>
          <a:endParaRPr lang="en-US"/>
        </a:p>
      </dgm:t>
    </dgm:pt>
    <dgm:pt modelId="{1B6E07D0-AA88-4F2E-82B9-0786A9722E57}" type="sibTrans" cxnId="{5F7A3800-6665-46C2-AA89-54CC7ACB5936}">
      <dgm:prSet/>
      <dgm:spPr/>
      <dgm:t>
        <a:bodyPr/>
        <a:lstStyle/>
        <a:p>
          <a:endParaRPr lang="en-US"/>
        </a:p>
      </dgm:t>
    </dgm:pt>
    <dgm:pt modelId="{C89DE7FF-E6AF-483C-BBCD-6B5EFCD5B86A}">
      <dgm:prSet/>
      <dgm:spPr/>
      <dgm:t>
        <a:bodyPr/>
        <a:lstStyle/>
        <a:p>
          <a:r>
            <a:rPr lang="en-US" b="0" cap="none" spc="0" dirty="0">
              <a:ln w="0"/>
              <a:solidFill>
                <a:schemeClr val="tx1"/>
              </a:solidFill>
              <a:effectLst>
                <a:outerShdw blurRad="38100" dist="19050" dir="2700000" algn="tl" rotWithShape="0">
                  <a:schemeClr val="dk1">
                    <a:alpha val="40000"/>
                  </a:schemeClr>
                </a:outerShdw>
              </a:effectLst>
            </a:rPr>
            <a:t>Parking assignments</a:t>
          </a:r>
        </a:p>
      </dgm:t>
    </dgm:pt>
    <dgm:pt modelId="{CC8B5BC4-AE53-40A6-B182-BE4779322CB9}" type="parTrans" cxnId="{24041D76-5A77-4533-9350-A3B1CEAA73C8}">
      <dgm:prSet/>
      <dgm:spPr/>
      <dgm:t>
        <a:bodyPr/>
        <a:lstStyle/>
        <a:p>
          <a:endParaRPr lang="en-US"/>
        </a:p>
      </dgm:t>
    </dgm:pt>
    <dgm:pt modelId="{EFE4202C-7508-45C5-A214-134E68571E48}" type="sibTrans" cxnId="{24041D76-5A77-4533-9350-A3B1CEAA73C8}">
      <dgm:prSet/>
      <dgm:spPr/>
      <dgm:t>
        <a:bodyPr/>
        <a:lstStyle/>
        <a:p>
          <a:endParaRPr lang="en-US"/>
        </a:p>
      </dgm:t>
    </dgm:pt>
    <dgm:pt modelId="{BAAD9F93-D581-45F0-875F-4763B682646A}">
      <dgm:prSet/>
      <dgm:spPr/>
      <dgm:t>
        <a:bodyPr/>
        <a:lstStyle/>
        <a:p>
          <a:r>
            <a:rPr lang="en-US" b="0" cap="none" spc="0" dirty="0">
              <a:ln w="0"/>
              <a:solidFill>
                <a:schemeClr val="tx1"/>
              </a:solidFill>
              <a:effectLst>
                <a:outerShdw blurRad="38100" dist="19050" dir="2700000" algn="tl" rotWithShape="0">
                  <a:schemeClr val="dk1">
                    <a:alpha val="40000"/>
                  </a:schemeClr>
                </a:outerShdw>
              </a:effectLst>
            </a:rPr>
            <a:t>Resource assistance</a:t>
          </a:r>
        </a:p>
      </dgm:t>
    </dgm:pt>
    <dgm:pt modelId="{5D29D54C-C946-4142-BB84-873B06E769A7}" type="parTrans" cxnId="{BD65FD97-FF65-4219-B194-7F4083031AEB}">
      <dgm:prSet/>
      <dgm:spPr/>
      <dgm:t>
        <a:bodyPr/>
        <a:lstStyle/>
        <a:p>
          <a:endParaRPr lang="en-US"/>
        </a:p>
      </dgm:t>
    </dgm:pt>
    <dgm:pt modelId="{ABE297D8-C915-41E8-82D1-653A307E81C8}" type="sibTrans" cxnId="{BD65FD97-FF65-4219-B194-7F4083031AEB}">
      <dgm:prSet/>
      <dgm:spPr/>
      <dgm:t>
        <a:bodyPr/>
        <a:lstStyle/>
        <a:p>
          <a:endParaRPr lang="en-US"/>
        </a:p>
      </dgm:t>
    </dgm:pt>
    <dgm:pt modelId="{6F3C703E-4DC3-45DE-B041-0DD90FA23CE0}">
      <dgm:prSet/>
      <dgm:spPr/>
      <dgm:t>
        <a:bodyPr/>
        <a:lstStyle/>
        <a:p>
          <a:r>
            <a:rPr lang="en-US" b="0" cap="none" spc="0" dirty="0">
              <a:ln w="0"/>
              <a:solidFill>
                <a:schemeClr val="tx1"/>
              </a:solidFill>
              <a:effectLst>
                <a:outerShdw blurRad="38100" dist="19050" dir="2700000" algn="tl" rotWithShape="0">
                  <a:schemeClr val="dk1">
                    <a:alpha val="40000"/>
                  </a:schemeClr>
                </a:outerShdw>
              </a:effectLst>
            </a:rPr>
            <a:t>Seek law enforcement assistance</a:t>
          </a:r>
        </a:p>
      </dgm:t>
    </dgm:pt>
    <dgm:pt modelId="{2A2D5770-1DB9-495F-A2F6-4D5188ACF3F9}" type="parTrans" cxnId="{B3B9C67F-859A-4EEC-A8B2-22CC3A0C38F0}">
      <dgm:prSet/>
      <dgm:spPr/>
      <dgm:t>
        <a:bodyPr/>
        <a:lstStyle/>
        <a:p>
          <a:endParaRPr lang="en-US"/>
        </a:p>
      </dgm:t>
    </dgm:pt>
    <dgm:pt modelId="{F2168FED-CF61-42ED-90F0-B65E4B1FABBA}" type="sibTrans" cxnId="{B3B9C67F-859A-4EEC-A8B2-22CC3A0C38F0}">
      <dgm:prSet/>
      <dgm:spPr/>
      <dgm:t>
        <a:bodyPr/>
        <a:lstStyle/>
        <a:p>
          <a:endParaRPr lang="en-US"/>
        </a:p>
      </dgm:t>
    </dgm:pt>
    <dgm:pt modelId="{5274D945-0251-4236-BB23-DE368BC477AE}">
      <dgm:prSet/>
      <dgm:spPr/>
      <dgm:t>
        <a:bodyPr/>
        <a:lstStyle/>
        <a:p>
          <a:r>
            <a:rPr lang="en-US" b="0" cap="none" spc="0" dirty="0">
              <a:ln w="0"/>
              <a:solidFill>
                <a:schemeClr val="tx1"/>
              </a:solidFill>
              <a:effectLst>
                <a:outerShdw blurRad="38100" dist="19050" dir="2700000" algn="tl" rotWithShape="0">
                  <a:schemeClr val="dk1">
                    <a:alpha val="40000"/>
                  </a:schemeClr>
                </a:outerShdw>
              </a:effectLst>
            </a:rPr>
            <a:t>Advisors</a:t>
          </a:r>
        </a:p>
      </dgm:t>
    </dgm:pt>
    <dgm:pt modelId="{7AF44BB7-C948-4D4B-9069-2D44DF39BE08}" type="parTrans" cxnId="{413B29C6-A2DE-4B63-91B0-78D9C057AF81}">
      <dgm:prSet/>
      <dgm:spPr/>
      <dgm:t>
        <a:bodyPr/>
        <a:lstStyle/>
        <a:p>
          <a:endParaRPr lang="en-US"/>
        </a:p>
      </dgm:t>
    </dgm:pt>
    <dgm:pt modelId="{193D60B2-C8F4-4EB9-A2C5-F415BAA4AF0C}" type="sibTrans" cxnId="{413B29C6-A2DE-4B63-91B0-78D9C057AF81}">
      <dgm:prSet/>
      <dgm:spPr/>
      <dgm:t>
        <a:bodyPr/>
        <a:lstStyle/>
        <a:p>
          <a:endParaRPr lang="en-US"/>
        </a:p>
      </dgm:t>
    </dgm:pt>
    <dgm:pt modelId="{EB50F073-1D23-4064-8B4B-DDEDE25473DD}">
      <dgm:prSet/>
      <dgm:spPr/>
      <dgm:t>
        <a:bodyPr/>
        <a:lstStyle/>
        <a:p>
          <a:r>
            <a:rPr lang="en-US" b="0" cap="none" spc="0" dirty="0">
              <a:ln w="0"/>
              <a:solidFill>
                <a:schemeClr val="tx1"/>
              </a:solidFill>
              <a:effectLst>
                <a:outerShdw blurRad="38100" dist="19050" dir="2700000" algn="tl" rotWithShape="0">
                  <a:schemeClr val="dk1">
                    <a:alpha val="40000"/>
                  </a:schemeClr>
                </a:outerShdw>
              </a:effectLst>
            </a:rPr>
            <a:t>Academic modifications</a:t>
          </a:r>
        </a:p>
      </dgm:t>
    </dgm:pt>
    <dgm:pt modelId="{B6C3DEC2-69C5-466E-B002-3012D8C1D2C1}" type="parTrans" cxnId="{0DFB243F-F3E1-4A69-B120-2DDAE9792A15}">
      <dgm:prSet/>
      <dgm:spPr/>
      <dgm:t>
        <a:bodyPr/>
        <a:lstStyle/>
        <a:p>
          <a:endParaRPr lang="en-US"/>
        </a:p>
      </dgm:t>
    </dgm:pt>
    <dgm:pt modelId="{97643884-300F-4BB8-A2B7-AE11EA065179}" type="sibTrans" cxnId="{0DFB243F-F3E1-4A69-B120-2DDAE9792A15}">
      <dgm:prSet/>
      <dgm:spPr/>
      <dgm:t>
        <a:bodyPr/>
        <a:lstStyle/>
        <a:p>
          <a:endParaRPr lang="en-US"/>
        </a:p>
      </dgm:t>
    </dgm:pt>
    <dgm:pt modelId="{576CA488-8FB2-4C26-9442-8A267AA047E9}" type="pres">
      <dgm:prSet presAssocID="{881253C1-CC21-4149-AE0B-2358EB381160}" presName="diagram" presStyleCnt="0">
        <dgm:presLayoutVars>
          <dgm:dir/>
          <dgm:resizeHandles val="exact"/>
        </dgm:presLayoutVars>
      </dgm:prSet>
      <dgm:spPr/>
    </dgm:pt>
    <dgm:pt modelId="{E079422D-65A6-4962-A54C-E249D089C80B}" type="pres">
      <dgm:prSet presAssocID="{535A2DFB-F70B-4B57-A73F-3490E644418A}" presName="node" presStyleLbl="node1" presStyleIdx="0" presStyleCnt="8">
        <dgm:presLayoutVars>
          <dgm:bulletEnabled val="1"/>
        </dgm:presLayoutVars>
      </dgm:prSet>
      <dgm:spPr/>
    </dgm:pt>
    <dgm:pt modelId="{46C7E895-58EB-415A-9933-52351DB17C6C}" type="pres">
      <dgm:prSet presAssocID="{8FAA8A1E-C874-4F10-B466-71C86FC4A1EA}" presName="sibTrans" presStyleCnt="0"/>
      <dgm:spPr/>
    </dgm:pt>
    <dgm:pt modelId="{4BF41E0F-E427-4BDD-ABB2-2CCA6991DEAE}" type="pres">
      <dgm:prSet presAssocID="{2C261986-A88E-4E05-AC10-48ABAD0F7C29}" presName="node" presStyleLbl="node1" presStyleIdx="1" presStyleCnt="8">
        <dgm:presLayoutVars>
          <dgm:bulletEnabled val="1"/>
        </dgm:presLayoutVars>
      </dgm:prSet>
      <dgm:spPr/>
    </dgm:pt>
    <dgm:pt modelId="{135E062A-BB24-44F8-AA93-DF66085EE0F7}" type="pres">
      <dgm:prSet presAssocID="{1F57FD61-6C09-4280-9BC5-29C5547F27F9}" presName="sibTrans" presStyleCnt="0"/>
      <dgm:spPr/>
    </dgm:pt>
    <dgm:pt modelId="{A1DF4E84-0F48-40FD-83C7-3AB6ACF5CCAB}" type="pres">
      <dgm:prSet presAssocID="{C4C29605-EADE-4186-BBFC-EB22A754DD1A}" presName="node" presStyleLbl="node1" presStyleIdx="2" presStyleCnt="8">
        <dgm:presLayoutVars>
          <dgm:bulletEnabled val="1"/>
        </dgm:presLayoutVars>
      </dgm:prSet>
      <dgm:spPr/>
    </dgm:pt>
    <dgm:pt modelId="{8567C0A9-1D57-42AF-A493-4E39637227A9}" type="pres">
      <dgm:prSet presAssocID="{1B6E07D0-AA88-4F2E-82B9-0786A9722E57}" presName="sibTrans" presStyleCnt="0"/>
      <dgm:spPr/>
    </dgm:pt>
    <dgm:pt modelId="{295F2CCA-6A07-4E3F-A9B0-E6320F928C73}" type="pres">
      <dgm:prSet presAssocID="{C89DE7FF-E6AF-483C-BBCD-6B5EFCD5B86A}" presName="node" presStyleLbl="node1" presStyleIdx="3" presStyleCnt="8">
        <dgm:presLayoutVars>
          <dgm:bulletEnabled val="1"/>
        </dgm:presLayoutVars>
      </dgm:prSet>
      <dgm:spPr/>
    </dgm:pt>
    <dgm:pt modelId="{C05E123F-BDBE-4E1D-ABF2-B6265939B4FD}" type="pres">
      <dgm:prSet presAssocID="{EFE4202C-7508-45C5-A214-134E68571E48}" presName="sibTrans" presStyleCnt="0"/>
      <dgm:spPr/>
    </dgm:pt>
    <dgm:pt modelId="{280CCB43-C384-47A2-B565-135121AA4781}" type="pres">
      <dgm:prSet presAssocID="{BAAD9F93-D581-45F0-875F-4763B682646A}" presName="node" presStyleLbl="node1" presStyleIdx="4" presStyleCnt="8">
        <dgm:presLayoutVars>
          <dgm:bulletEnabled val="1"/>
        </dgm:presLayoutVars>
      </dgm:prSet>
      <dgm:spPr/>
    </dgm:pt>
    <dgm:pt modelId="{C263D29F-CAB6-4EAF-8477-E65392C52668}" type="pres">
      <dgm:prSet presAssocID="{ABE297D8-C915-41E8-82D1-653A307E81C8}" presName="sibTrans" presStyleCnt="0"/>
      <dgm:spPr/>
    </dgm:pt>
    <dgm:pt modelId="{558AE335-33C2-4C8C-B830-610339188A84}" type="pres">
      <dgm:prSet presAssocID="{6F3C703E-4DC3-45DE-B041-0DD90FA23CE0}" presName="node" presStyleLbl="node1" presStyleIdx="5" presStyleCnt="8">
        <dgm:presLayoutVars>
          <dgm:bulletEnabled val="1"/>
        </dgm:presLayoutVars>
      </dgm:prSet>
      <dgm:spPr/>
    </dgm:pt>
    <dgm:pt modelId="{187F7716-864D-4CFE-A0D6-6B9491014F38}" type="pres">
      <dgm:prSet presAssocID="{F2168FED-CF61-42ED-90F0-B65E4B1FABBA}" presName="sibTrans" presStyleCnt="0"/>
      <dgm:spPr/>
    </dgm:pt>
    <dgm:pt modelId="{F6B513A9-724B-4334-A06E-A633B72D2847}" type="pres">
      <dgm:prSet presAssocID="{5274D945-0251-4236-BB23-DE368BC477AE}" presName="node" presStyleLbl="node1" presStyleIdx="6" presStyleCnt="8" custLinFactNeighborY="-6194">
        <dgm:presLayoutVars>
          <dgm:bulletEnabled val="1"/>
        </dgm:presLayoutVars>
      </dgm:prSet>
      <dgm:spPr/>
    </dgm:pt>
    <dgm:pt modelId="{8533F241-E5C2-4AC5-A4CD-EBE07C87C1D6}" type="pres">
      <dgm:prSet presAssocID="{193D60B2-C8F4-4EB9-A2C5-F415BAA4AF0C}" presName="sibTrans" presStyleCnt="0"/>
      <dgm:spPr/>
    </dgm:pt>
    <dgm:pt modelId="{68064A54-2A77-4CB8-A4DB-70B5513F4222}" type="pres">
      <dgm:prSet presAssocID="{EB50F073-1D23-4064-8B4B-DDEDE25473DD}" presName="node" presStyleLbl="node1" presStyleIdx="7" presStyleCnt="8" custLinFactNeighborX="-465" custLinFactNeighborY="-6969">
        <dgm:presLayoutVars>
          <dgm:bulletEnabled val="1"/>
        </dgm:presLayoutVars>
      </dgm:prSet>
      <dgm:spPr/>
    </dgm:pt>
  </dgm:ptLst>
  <dgm:cxnLst>
    <dgm:cxn modelId="{5F7A3800-6665-46C2-AA89-54CC7ACB5936}" srcId="{881253C1-CC21-4149-AE0B-2358EB381160}" destId="{C4C29605-EADE-4186-BBFC-EB22A754DD1A}" srcOrd="2" destOrd="0" parTransId="{6C4FDE30-D084-475E-BDCD-86A57C69AFC7}" sibTransId="{1B6E07D0-AA88-4F2E-82B9-0786A9722E57}"/>
    <dgm:cxn modelId="{3B48DE1A-16F1-4498-BC7C-D6129FE55346}" type="presOf" srcId="{535A2DFB-F70B-4B57-A73F-3490E644418A}" destId="{E079422D-65A6-4962-A54C-E249D089C80B}" srcOrd="0" destOrd="0" presId="urn:microsoft.com/office/officeart/2005/8/layout/default"/>
    <dgm:cxn modelId="{4C981D31-9D1D-4046-AA81-BE8145DA9887}" type="presOf" srcId="{C89DE7FF-E6AF-483C-BBCD-6B5EFCD5B86A}" destId="{295F2CCA-6A07-4E3F-A9B0-E6320F928C73}" srcOrd="0" destOrd="0" presId="urn:microsoft.com/office/officeart/2005/8/layout/default"/>
    <dgm:cxn modelId="{0DFB243F-F3E1-4A69-B120-2DDAE9792A15}" srcId="{881253C1-CC21-4149-AE0B-2358EB381160}" destId="{EB50F073-1D23-4064-8B4B-DDEDE25473DD}" srcOrd="7" destOrd="0" parTransId="{B6C3DEC2-69C5-466E-B002-3012D8C1D2C1}" sibTransId="{97643884-300F-4BB8-A2B7-AE11EA065179}"/>
    <dgm:cxn modelId="{24041D76-5A77-4533-9350-A3B1CEAA73C8}" srcId="{881253C1-CC21-4149-AE0B-2358EB381160}" destId="{C89DE7FF-E6AF-483C-BBCD-6B5EFCD5B86A}" srcOrd="3" destOrd="0" parTransId="{CC8B5BC4-AE53-40A6-B182-BE4779322CB9}" sibTransId="{EFE4202C-7508-45C5-A214-134E68571E48}"/>
    <dgm:cxn modelId="{B3B9C67F-859A-4EEC-A8B2-22CC3A0C38F0}" srcId="{881253C1-CC21-4149-AE0B-2358EB381160}" destId="{6F3C703E-4DC3-45DE-B041-0DD90FA23CE0}" srcOrd="5" destOrd="0" parTransId="{2A2D5770-1DB9-495F-A2F6-4D5188ACF3F9}" sibTransId="{F2168FED-CF61-42ED-90F0-B65E4B1FABBA}"/>
    <dgm:cxn modelId="{E32E148A-DFBD-4D80-A76B-79D20C73030C}" type="presOf" srcId="{EB50F073-1D23-4064-8B4B-DDEDE25473DD}" destId="{68064A54-2A77-4CB8-A4DB-70B5513F4222}" srcOrd="0" destOrd="0" presId="urn:microsoft.com/office/officeart/2005/8/layout/default"/>
    <dgm:cxn modelId="{BD65FD97-FF65-4219-B194-7F4083031AEB}" srcId="{881253C1-CC21-4149-AE0B-2358EB381160}" destId="{BAAD9F93-D581-45F0-875F-4763B682646A}" srcOrd="4" destOrd="0" parTransId="{5D29D54C-C946-4142-BB84-873B06E769A7}" sibTransId="{ABE297D8-C915-41E8-82D1-653A307E81C8}"/>
    <dgm:cxn modelId="{502640B7-B867-47A5-9989-5F5CE2403FA1}" srcId="{881253C1-CC21-4149-AE0B-2358EB381160}" destId="{2C261986-A88E-4E05-AC10-48ABAD0F7C29}" srcOrd="1" destOrd="0" parTransId="{F9C7A440-CEA9-4B74-A7A0-6FCBF597F551}" sibTransId="{1F57FD61-6C09-4280-9BC5-29C5547F27F9}"/>
    <dgm:cxn modelId="{413B29C6-A2DE-4B63-91B0-78D9C057AF81}" srcId="{881253C1-CC21-4149-AE0B-2358EB381160}" destId="{5274D945-0251-4236-BB23-DE368BC477AE}" srcOrd="6" destOrd="0" parTransId="{7AF44BB7-C948-4D4B-9069-2D44DF39BE08}" sibTransId="{193D60B2-C8F4-4EB9-A2C5-F415BAA4AF0C}"/>
    <dgm:cxn modelId="{7460DFD0-B7B4-4099-BBAD-636B661FAF5F}" type="presOf" srcId="{BAAD9F93-D581-45F0-875F-4763B682646A}" destId="{280CCB43-C384-47A2-B565-135121AA4781}" srcOrd="0" destOrd="0" presId="urn:microsoft.com/office/officeart/2005/8/layout/default"/>
    <dgm:cxn modelId="{2B8BC0DE-A6C2-46B6-8E64-60DBA776B8C8}" type="presOf" srcId="{2C261986-A88E-4E05-AC10-48ABAD0F7C29}" destId="{4BF41E0F-E427-4BDD-ABB2-2CCA6991DEAE}" srcOrd="0" destOrd="0" presId="urn:microsoft.com/office/officeart/2005/8/layout/default"/>
    <dgm:cxn modelId="{83DF92E0-2C43-4D10-A698-92332C38F6FB}" type="presOf" srcId="{881253C1-CC21-4149-AE0B-2358EB381160}" destId="{576CA488-8FB2-4C26-9442-8A267AA047E9}" srcOrd="0" destOrd="0" presId="urn:microsoft.com/office/officeart/2005/8/layout/default"/>
    <dgm:cxn modelId="{C77E97E4-96E1-462A-9731-44B818CA387F}" type="presOf" srcId="{5274D945-0251-4236-BB23-DE368BC477AE}" destId="{F6B513A9-724B-4334-A06E-A633B72D2847}" srcOrd="0" destOrd="0" presId="urn:microsoft.com/office/officeart/2005/8/layout/default"/>
    <dgm:cxn modelId="{DA5C3CEB-0F2E-4DE6-845D-3D842CDCE749}" type="presOf" srcId="{6F3C703E-4DC3-45DE-B041-0DD90FA23CE0}" destId="{558AE335-33C2-4C8C-B830-610339188A84}" srcOrd="0" destOrd="0" presId="urn:microsoft.com/office/officeart/2005/8/layout/default"/>
    <dgm:cxn modelId="{FA3708FC-E5F0-4F54-BEA7-5DA0561FD9C4}" type="presOf" srcId="{C4C29605-EADE-4186-BBFC-EB22A754DD1A}" destId="{A1DF4E84-0F48-40FD-83C7-3AB6ACF5CCAB}" srcOrd="0" destOrd="0" presId="urn:microsoft.com/office/officeart/2005/8/layout/default"/>
    <dgm:cxn modelId="{8813CDFF-2C42-451E-994A-E587A6257E0C}" srcId="{881253C1-CC21-4149-AE0B-2358EB381160}" destId="{535A2DFB-F70B-4B57-A73F-3490E644418A}" srcOrd="0" destOrd="0" parTransId="{0F8A444D-F930-4BB7-A7EE-2B33B9A96646}" sibTransId="{8FAA8A1E-C874-4F10-B466-71C86FC4A1EA}"/>
    <dgm:cxn modelId="{0C6A2F4C-A37D-4482-883A-1354DA53738C}" type="presParOf" srcId="{576CA488-8FB2-4C26-9442-8A267AA047E9}" destId="{E079422D-65A6-4962-A54C-E249D089C80B}" srcOrd="0" destOrd="0" presId="urn:microsoft.com/office/officeart/2005/8/layout/default"/>
    <dgm:cxn modelId="{1AA30BDF-9976-4416-BE64-E4FBC1D651AD}" type="presParOf" srcId="{576CA488-8FB2-4C26-9442-8A267AA047E9}" destId="{46C7E895-58EB-415A-9933-52351DB17C6C}" srcOrd="1" destOrd="0" presId="urn:microsoft.com/office/officeart/2005/8/layout/default"/>
    <dgm:cxn modelId="{98774F8B-DBB5-429E-A5E3-CABC6F99A48B}" type="presParOf" srcId="{576CA488-8FB2-4C26-9442-8A267AA047E9}" destId="{4BF41E0F-E427-4BDD-ABB2-2CCA6991DEAE}" srcOrd="2" destOrd="0" presId="urn:microsoft.com/office/officeart/2005/8/layout/default"/>
    <dgm:cxn modelId="{88F7FF6F-5833-4052-964A-F1F7E464A8F8}" type="presParOf" srcId="{576CA488-8FB2-4C26-9442-8A267AA047E9}" destId="{135E062A-BB24-44F8-AA93-DF66085EE0F7}" srcOrd="3" destOrd="0" presId="urn:microsoft.com/office/officeart/2005/8/layout/default"/>
    <dgm:cxn modelId="{0C1D9235-59D8-4EA6-86BB-033DDDC1E216}" type="presParOf" srcId="{576CA488-8FB2-4C26-9442-8A267AA047E9}" destId="{A1DF4E84-0F48-40FD-83C7-3AB6ACF5CCAB}" srcOrd="4" destOrd="0" presId="urn:microsoft.com/office/officeart/2005/8/layout/default"/>
    <dgm:cxn modelId="{05C16E2D-59BE-439A-B348-3C8CA6CAE8C2}" type="presParOf" srcId="{576CA488-8FB2-4C26-9442-8A267AA047E9}" destId="{8567C0A9-1D57-42AF-A493-4E39637227A9}" srcOrd="5" destOrd="0" presId="urn:microsoft.com/office/officeart/2005/8/layout/default"/>
    <dgm:cxn modelId="{D7CB335F-9AF8-4B56-8E25-E914D2F5B660}" type="presParOf" srcId="{576CA488-8FB2-4C26-9442-8A267AA047E9}" destId="{295F2CCA-6A07-4E3F-A9B0-E6320F928C73}" srcOrd="6" destOrd="0" presId="urn:microsoft.com/office/officeart/2005/8/layout/default"/>
    <dgm:cxn modelId="{FA7F033E-023C-4DBC-8B4F-A6BD9C81F56B}" type="presParOf" srcId="{576CA488-8FB2-4C26-9442-8A267AA047E9}" destId="{C05E123F-BDBE-4E1D-ABF2-B6265939B4FD}" srcOrd="7" destOrd="0" presId="urn:microsoft.com/office/officeart/2005/8/layout/default"/>
    <dgm:cxn modelId="{236446FE-875B-4737-9009-ABA85923C5DB}" type="presParOf" srcId="{576CA488-8FB2-4C26-9442-8A267AA047E9}" destId="{280CCB43-C384-47A2-B565-135121AA4781}" srcOrd="8" destOrd="0" presId="urn:microsoft.com/office/officeart/2005/8/layout/default"/>
    <dgm:cxn modelId="{65DB8B38-42AB-4EA9-8608-7D39CB959C98}" type="presParOf" srcId="{576CA488-8FB2-4C26-9442-8A267AA047E9}" destId="{C263D29F-CAB6-4EAF-8477-E65392C52668}" srcOrd="9" destOrd="0" presId="urn:microsoft.com/office/officeart/2005/8/layout/default"/>
    <dgm:cxn modelId="{FD1A472A-41F4-4F38-837F-1422D8D54D40}" type="presParOf" srcId="{576CA488-8FB2-4C26-9442-8A267AA047E9}" destId="{558AE335-33C2-4C8C-B830-610339188A84}" srcOrd="10" destOrd="0" presId="urn:microsoft.com/office/officeart/2005/8/layout/default"/>
    <dgm:cxn modelId="{F7E6E433-38C0-44BA-9918-F9D27A15AF8E}" type="presParOf" srcId="{576CA488-8FB2-4C26-9442-8A267AA047E9}" destId="{187F7716-864D-4CFE-A0D6-6B9491014F38}" srcOrd="11" destOrd="0" presId="urn:microsoft.com/office/officeart/2005/8/layout/default"/>
    <dgm:cxn modelId="{31D15B75-7BBB-400B-9415-EDB9CFBAFD4E}" type="presParOf" srcId="{576CA488-8FB2-4C26-9442-8A267AA047E9}" destId="{F6B513A9-724B-4334-A06E-A633B72D2847}" srcOrd="12" destOrd="0" presId="urn:microsoft.com/office/officeart/2005/8/layout/default"/>
    <dgm:cxn modelId="{04E57204-DDB8-41B1-9A1E-901E0AEF91B0}" type="presParOf" srcId="{576CA488-8FB2-4C26-9442-8A267AA047E9}" destId="{8533F241-E5C2-4AC5-A4CD-EBE07C87C1D6}" srcOrd="13" destOrd="0" presId="urn:microsoft.com/office/officeart/2005/8/layout/default"/>
    <dgm:cxn modelId="{19C39AAA-F043-4DB6-BF7D-32116735188B}" type="presParOf" srcId="{576CA488-8FB2-4C26-9442-8A267AA047E9}" destId="{68064A54-2A77-4CB8-A4DB-70B5513F4222}"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2F4D35-1FCF-4D15-A601-614A3ED22D7D}"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8E300623-B42F-4794-A510-72189158FF58}">
      <dgm:prSet/>
      <dgm:spPr/>
      <dgm:t>
        <a:bodyPr/>
        <a:lstStyle/>
        <a:p>
          <a:pPr rtl="0"/>
          <a:r>
            <a:rPr lang="en-US" dirty="0"/>
            <a:t>Title IX</a:t>
          </a:r>
        </a:p>
      </dgm:t>
    </dgm:pt>
    <dgm:pt modelId="{D3CDE499-CCB7-432B-A0A9-3A296DB7AAF3}" type="parTrans" cxnId="{CC8C2636-8FC5-4E20-A540-3019064030B5}">
      <dgm:prSet/>
      <dgm:spPr/>
      <dgm:t>
        <a:bodyPr/>
        <a:lstStyle/>
        <a:p>
          <a:endParaRPr lang="en-US"/>
        </a:p>
      </dgm:t>
    </dgm:pt>
    <dgm:pt modelId="{85119E98-EC17-4FD8-96C8-7EA0643D539A}" type="sibTrans" cxnId="{CC8C2636-8FC5-4E20-A540-3019064030B5}">
      <dgm:prSet/>
      <dgm:spPr/>
      <dgm:t>
        <a:bodyPr/>
        <a:lstStyle/>
        <a:p>
          <a:endParaRPr lang="en-US"/>
        </a:p>
      </dgm:t>
    </dgm:pt>
    <dgm:pt modelId="{55A9DD5D-99EB-4558-A0A1-D86AAC47D98D}">
      <dgm:prSet/>
      <dgm:spPr/>
      <dgm:t>
        <a:bodyPr/>
        <a:lstStyle/>
        <a:p>
          <a:pPr rtl="0"/>
          <a:r>
            <a:rPr lang="en-US" dirty="0" err="1"/>
            <a:t>Clery</a:t>
          </a:r>
          <a:r>
            <a:rPr lang="en-US" dirty="0"/>
            <a:t> Act</a:t>
          </a:r>
        </a:p>
      </dgm:t>
    </dgm:pt>
    <dgm:pt modelId="{3ABBFF34-8560-4324-8281-3E5476CE904E}" type="parTrans" cxnId="{664DCA43-6142-4B86-9DF5-D2E1EC7B47AC}">
      <dgm:prSet/>
      <dgm:spPr/>
      <dgm:t>
        <a:bodyPr/>
        <a:lstStyle/>
        <a:p>
          <a:endParaRPr lang="en-US"/>
        </a:p>
      </dgm:t>
    </dgm:pt>
    <dgm:pt modelId="{39C1A83C-B332-4AA0-8B13-C3CD8B1133E3}" type="sibTrans" cxnId="{664DCA43-6142-4B86-9DF5-D2E1EC7B47AC}">
      <dgm:prSet/>
      <dgm:spPr/>
      <dgm:t>
        <a:bodyPr/>
        <a:lstStyle/>
        <a:p>
          <a:endParaRPr lang="en-US"/>
        </a:p>
      </dgm:t>
    </dgm:pt>
    <dgm:pt modelId="{B726D1A0-BE00-4BE5-9DC8-1EC10B0BB042}">
      <dgm:prSet/>
      <dgm:spPr/>
      <dgm:t>
        <a:bodyPr/>
        <a:lstStyle/>
        <a:p>
          <a:pPr rtl="0"/>
          <a:r>
            <a:rPr lang="en-US" dirty="0"/>
            <a:t>VAWA - Violence Against Women Act</a:t>
          </a:r>
        </a:p>
      </dgm:t>
    </dgm:pt>
    <dgm:pt modelId="{6E718A73-49FA-4B3E-BE49-3C3D260F403B}" type="parTrans" cxnId="{A9754AA8-5C54-48E6-8718-E50C83367069}">
      <dgm:prSet/>
      <dgm:spPr/>
      <dgm:t>
        <a:bodyPr/>
        <a:lstStyle/>
        <a:p>
          <a:endParaRPr lang="en-US"/>
        </a:p>
      </dgm:t>
    </dgm:pt>
    <dgm:pt modelId="{C1B943CA-D9D9-40FC-9F99-739A4D4D2D4E}" type="sibTrans" cxnId="{A9754AA8-5C54-48E6-8718-E50C83367069}">
      <dgm:prSet/>
      <dgm:spPr/>
      <dgm:t>
        <a:bodyPr/>
        <a:lstStyle/>
        <a:p>
          <a:endParaRPr lang="en-US"/>
        </a:p>
      </dgm:t>
    </dgm:pt>
    <dgm:pt modelId="{FA3BBE78-33CF-4C6C-8780-E3465290163D}">
      <dgm:prSet/>
      <dgm:spPr/>
      <dgm:t>
        <a:bodyPr/>
        <a:lstStyle/>
        <a:p>
          <a:pPr rtl="0"/>
          <a:r>
            <a:rPr lang="en-US" dirty="0" err="1"/>
            <a:t>SaVE</a:t>
          </a:r>
          <a:r>
            <a:rPr lang="en-US" dirty="0"/>
            <a:t> Act - Campus Sexual Violence Elimination Act</a:t>
          </a:r>
        </a:p>
      </dgm:t>
    </dgm:pt>
    <dgm:pt modelId="{9FCF02BC-0992-4616-BEEE-414D9B5D793F}" type="parTrans" cxnId="{CBADEB81-51C5-4B42-9E1A-73705C94F339}">
      <dgm:prSet/>
      <dgm:spPr/>
      <dgm:t>
        <a:bodyPr/>
        <a:lstStyle/>
        <a:p>
          <a:endParaRPr lang="en-US"/>
        </a:p>
      </dgm:t>
    </dgm:pt>
    <dgm:pt modelId="{31678049-7EA5-477B-82F2-F4FDFCFB653E}" type="sibTrans" cxnId="{CBADEB81-51C5-4B42-9E1A-73705C94F339}">
      <dgm:prSet/>
      <dgm:spPr/>
      <dgm:t>
        <a:bodyPr/>
        <a:lstStyle/>
        <a:p>
          <a:endParaRPr lang="en-US"/>
        </a:p>
      </dgm:t>
    </dgm:pt>
    <dgm:pt modelId="{BB7F8708-3554-4515-91E8-F2E7B522C7EE}">
      <dgm:prSet/>
      <dgm:spPr/>
      <dgm:t>
        <a:bodyPr anchor="ctr"/>
        <a:lstStyle/>
        <a:p>
          <a:pPr rtl="0"/>
          <a:r>
            <a:rPr lang="en-US" dirty="0"/>
            <a:t>Federal law that prohibits sex discrimination in educational institutions</a:t>
          </a:r>
        </a:p>
      </dgm:t>
    </dgm:pt>
    <dgm:pt modelId="{4AD4E1BC-5354-45F1-849F-FF89BA3AB627}" type="parTrans" cxnId="{584379B4-3F06-4C48-AE96-EE852E2462E5}">
      <dgm:prSet/>
      <dgm:spPr/>
      <dgm:t>
        <a:bodyPr/>
        <a:lstStyle/>
        <a:p>
          <a:endParaRPr lang="en-US"/>
        </a:p>
      </dgm:t>
    </dgm:pt>
    <dgm:pt modelId="{3447884E-B75C-4F62-82D6-C7FF3365BC39}" type="sibTrans" cxnId="{584379B4-3F06-4C48-AE96-EE852E2462E5}">
      <dgm:prSet/>
      <dgm:spPr/>
      <dgm:t>
        <a:bodyPr/>
        <a:lstStyle/>
        <a:p>
          <a:endParaRPr lang="en-US"/>
        </a:p>
      </dgm:t>
    </dgm:pt>
    <dgm:pt modelId="{8BD7604E-7A01-44FB-99C4-77F5EB0C0B44}">
      <dgm:prSet/>
      <dgm:spPr/>
      <dgm:t>
        <a:bodyPr anchor="ctr"/>
        <a:lstStyle/>
        <a:p>
          <a:pPr rtl="0"/>
          <a:r>
            <a:rPr lang="en-US" dirty="0"/>
            <a:t>Requires colleges and universities to disclose information regarding crime on and around campus</a:t>
          </a:r>
        </a:p>
      </dgm:t>
    </dgm:pt>
    <dgm:pt modelId="{0AA7C3B8-978C-4015-AC5E-A2B00C1DBA8C}" type="parTrans" cxnId="{8A503DF0-0A04-429B-8ACA-3A2E2763DAC5}">
      <dgm:prSet/>
      <dgm:spPr/>
      <dgm:t>
        <a:bodyPr/>
        <a:lstStyle/>
        <a:p>
          <a:endParaRPr lang="en-US"/>
        </a:p>
      </dgm:t>
    </dgm:pt>
    <dgm:pt modelId="{48FDB81D-F39D-46F3-8CF1-9248AAEF7D86}" type="sibTrans" cxnId="{8A503DF0-0A04-429B-8ACA-3A2E2763DAC5}">
      <dgm:prSet/>
      <dgm:spPr/>
      <dgm:t>
        <a:bodyPr/>
        <a:lstStyle/>
        <a:p>
          <a:endParaRPr lang="en-US"/>
        </a:p>
      </dgm:t>
    </dgm:pt>
    <dgm:pt modelId="{92880321-EBF7-4CCC-80AB-EAD7112A3D40}">
      <dgm:prSet/>
      <dgm:spPr/>
      <dgm:t>
        <a:bodyPr anchor="ctr"/>
        <a:lstStyle/>
        <a:p>
          <a:pPr rtl="0"/>
          <a:r>
            <a:rPr lang="en-US" dirty="0"/>
            <a:t>Aimed at improving how colleges address sexual violence; imposes obligations to revise policies and practices</a:t>
          </a:r>
        </a:p>
      </dgm:t>
    </dgm:pt>
    <dgm:pt modelId="{688569C3-DBAD-4B03-B813-99661BC1533E}" type="parTrans" cxnId="{8FD96DA1-46C2-4318-B806-863EDEEE251B}">
      <dgm:prSet/>
      <dgm:spPr/>
      <dgm:t>
        <a:bodyPr/>
        <a:lstStyle/>
        <a:p>
          <a:endParaRPr lang="en-US"/>
        </a:p>
      </dgm:t>
    </dgm:pt>
    <dgm:pt modelId="{E32B86B9-3018-496D-A0DC-C7F3FB332EB3}" type="sibTrans" cxnId="{8FD96DA1-46C2-4318-B806-863EDEEE251B}">
      <dgm:prSet/>
      <dgm:spPr/>
      <dgm:t>
        <a:bodyPr/>
        <a:lstStyle/>
        <a:p>
          <a:endParaRPr lang="en-US"/>
        </a:p>
      </dgm:t>
    </dgm:pt>
    <dgm:pt modelId="{044B6ECE-D69B-4FE5-93E7-3D0380F6EB2B}">
      <dgm:prSet/>
      <dgm:spPr/>
      <dgm:t>
        <a:bodyPr anchor="ctr"/>
        <a:lstStyle/>
        <a:p>
          <a:pPr rtl="0"/>
          <a:r>
            <a:rPr lang="en-US" dirty="0"/>
            <a:t>Part of the VAWA amendments, made changes to the Jeanne Clery Act; requires colleges to report additional sexually violent crimes</a:t>
          </a:r>
        </a:p>
      </dgm:t>
    </dgm:pt>
    <dgm:pt modelId="{5FB03FFF-11F8-4B5A-BD36-3AD5C7363D38}" type="parTrans" cxnId="{2C40AA45-1631-40C8-B45D-EEB60DCADC9C}">
      <dgm:prSet/>
      <dgm:spPr/>
      <dgm:t>
        <a:bodyPr/>
        <a:lstStyle/>
        <a:p>
          <a:endParaRPr lang="en-US"/>
        </a:p>
      </dgm:t>
    </dgm:pt>
    <dgm:pt modelId="{F0DF7174-C5DB-4E49-84A3-FFAB14162AFD}" type="sibTrans" cxnId="{2C40AA45-1631-40C8-B45D-EEB60DCADC9C}">
      <dgm:prSet/>
      <dgm:spPr/>
      <dgm:t>
        <a:bodyPr/>
        <a:lstStyle/>
        <a:p>
          <a:endParaRPr lang="en-US"/>
        </a:p>
      </dgm:t>
    </dgm:pt>
    <dgm:pt modelId="{78F2D86A-3AF8-4A8F-9052-B3DBBB74FAB2}" type="pres">
      <dgm:prSet presAssocID="{FC2F4D35-1FCF-4D15-A601-614A3ED22D7D}" presName="Name0" presStyleCnt="0">
        <dgm:presLayoutVars>
          <dgm:dir/>
          <dgm:animLvl val="lvl"/>
          <dgm:resizeHandles/>
        </dgm:presLayoutVars>
      </dgm:prSet>
      <dgm:spPr/>
    </dgm:pt>
    <dgm:pt modelId="{24484023-D59F-4946-BECD-421BF927A655}" type="pres">
      <dgm:prSet presAssocID="{8E300623-B42F-4794-A510-72189158FF58}" presName="linNode" presStyleCnt="0"/>
      <dgm:spPr/>
    </dgm:pt>
    <dgm:pt modelId="{339487B4-F779-4869-B24C-475173B4A648}" type="pres">
      <dgm:prSet presAssocID="{8E300623-B42F-4794-A510-72189158FF58}" presName="parentShp" presStyleLbl="node1" presStyleIdx="0" presStyleCnt="4" custScaleX="69617">
        <dgm:presLayoutVars>
          <dgm:bulletEnabled val="1"/>
        </dgm:presLayoutVars>
      </dgm:prSet>
      <dgm:spPr/>
    </dgm:pt>
    <dgm:pt modelId="{4769AD05-FBE3-477B-9A08-DD0C6A1B96EE}" type="pres">
      <dgm:prSet presAssocID="{8E300623-B42F-4794-A510-72189158FF58}" presName="childShp" presStyleLbl="bgAccFollowNode1" presStyleIdx="0" presStyleCnt="4" custScaleX="121507" custLinFactNeighborX="0" custLinFactNeighborY="-126">
        <dgm:presLayoutVars>
          <dgm:bulletEnabled val="1"/>
        </dgm:presLayoutVars>
      </dgm:prSet>
      <dgm:spPr/>
    </dgm:pt>
    <dgm:pt modelId="{9A35CC5A-DA45-4B08-8E7A-02199F54D2DF}" type="pres">
      <dgm:prSet presAssocID="{85119E98-EC17-4FD8-96C8-7EA0643D539A}" presName="spacing" presStyleCnt="0"/>
      <dgm:spPr/>
    </dgm:pt>
    <dgm:pt modelId="{C3B6DB57-A14C-42C8-96CF-71749E28D3BD}" type="pres">
      <dgm:prSet presAssocID="{55A9DD5D-99EB-4558-A0A1-D86AAC47D98D}" presName="linNode" presStyleCnt="0"/>
      <dgm:spPr/>
    </dgm:pt>
    <dgm:pt modelId="{31C48E81-4C47-4632-BEE2-331382C644DA}" type="pres">
      <dgm:prSet presAssocID="{55A9DD5D-99EB-4558-A0A1-D86AAC47D98D}" presName="parentShp" presStyleLbl="node1" presStyleIdx="1" presStyleCnt="4" custScaleX="70760">
        <dgm:presLayoutVars>
          <dgm:bulletEnabled val="1"/>
        </dgm:presLayoutVars>
      </dgm:prSet>
      <dgm:spPr/>
    </dgm:pt>
    <dgm:pt modelId="{B05967F9-626F-48EC-A837-EC943BAA69DD}" type="pres">
      <dgm:prSet presAssocID="{55A9DD5D-99EB-4558-A0A1-D86AAC47D98D}" presName="childShp" presStyleLbl="bgAccFollowNode1" presStyleIdx="1" presStyleCnt="4" custScaleX="123334">
        <dgm:presLayoutVars>
          <dgm:bulletEnabled val="1"/>
        </dgm:presLayoutVars>
      </dgm:prSet>
      <dgm:spPr/>
    </dgm:pt>
    <dgm:pt modelId="{2B99A2AA-1B6C-47E9-9FE7-266DDB065DA4}" type="pres">
      <dgm:prSet presAssocID="{39C1A83C-B332-4AA0-8B13-C3CD8B1133E3}" presName="spacing" presStyleCnt="0"/>
      <dgm:spPr/>
    </dgm:pt>
    <dgm:pt modelId="{4E25877A-B0C0-4BBE-ADD3-E6684D283604}" type="pres">
      <dgm:prSet presAssocID="{B726D1A0-BE00-4BE5-9DC8-1EC10B0BB042}" presName="linNode" presStyleCnt="0"/>
      <dgm:spPr/>
    </dgm:pt>
    <dgm:pt modelId="{C3E76948-06A2-4177-85EF-3BA93AECBD2A}" type="pres">
      <dgm:prSet presAssocID="{B726D1A0-BE00-4BE5-9DC8-1EC10B0BB042}" presName="parentShp" presStyleLbl="node1" presStyleIdx="2" presStyleCnt="4" custScaleX="71428">
        <dgm:presLayoutVars>
          <dgm:bulletEnabled val="1"/>
        </dgm:presLayoutVars>
      </dgm:prSet>
      <dgm:spPr/>
    </dgm:pt>
    <dgm:pt modelId="{5D8CAF6F-B044-41B5-990E-20E9E47C4E01}" type="pres">
      <dgm:prSet presAssocID="{B726D1A0-BE00-4BE5-9DC8-1EC10B0BB042}" presName="childShp" presStyleLbl="bgAccFollowNode1" presStyleIdx="2" presStyleCnt="4" custScaleX="119048">
        <dgm:presLayoutVars>
          <dgm:bulletEnabled val="1"/>
        </dgm:presLayoutVars>
      </dgm:prSet>
      <dgm:spPr/>
    </dgm:pt>
    <dgm:pt modelId="{D317B449-89FE-4113-B5E6-1F74E9EAF607}" type="pres">
      <dgm:prSet presAssocID="{C1B943CA-D9D9-40FC-9F99-739A4D4D2D4E}" presName="spacing" presStyleCnt="0"/>
      <dgm:spPr/>
    </dgm:pt>
    <dgm:pt modelId="{461CC5DC-7E92-4924-89C0-5324CC0AA7FB}" type="pres">
      <dgm:prSet presAssocID="{FA3BBE78-33CF-4C6C-8780-E3465290163D}" presName="linNode" presStyleCnt="0"/>
      <dgm:spPr/>
    </dgm:pt>
    <dgm:pt modelId="{2F302291-EBED-497F-9628-ACA6F3FA2FE1}" type="pres">
      <dgm:prSet presAssocID="{FA3BBE78-33CF-4C6C-8780-E3465290163D}" presName="parentShp" presStyleLbl="node1" presStyleIdx="3" presStyleCnt="4" custScaleX="72858">
        <dgm:presLayoutVars>
          <dgm:bulletEnabled val="1"/>
        </dgm:presLayoutVars>
      </dgm:prSet>
      <dgm:spPr/>
    </dgm:pt>
    <dgm:pt modelId="{094640FA-7DCA-4971-BF05-41FAAFFDC87A}" type="pres">
      <dgm:prSet presAssocID="{FA3BBE78-33CF-4C6C-8780-E3465290163D}" presName="childShp" presStyleLbl="bgAccFollowNode1" presStyleIdx="3" presStyleCnt="4" custScaleX="121905">
        <dgm:presLayoutVars>
          <dgm:bulletEnabled val="1"/>
        </dgm:presLayoutVars>
      </dgm:prSet>
      <dgm:spPr/>
    </dgm:pt>
  </dgm:ptLst>
  <dgm:cxnLst>
    <dgm:cxn modelId="{5E674600-6327-49E1-A27E-1CCF7336CDAE}" type="presOf" srcId="{FA3BBE78-33CF-4C6C-8780-E3465290163D}" destId="{2F302291-EBED-497F-9628-ACA6F3FA2FE1}" srcOrd="0" destOrd="0" presId="urn:microsoft.com/office/officeart/2005/8/layout/vList6"/>
    <dgm:cxn modelId="{91BB2E04-9850-4B58-B70C-B98B6FAFE057}" type="presOf" srcId="{FC2F4D35-1FCF-4D15-A601-614A3ED22D7D}" destId="{78F2D86A-3AF8-4A8F-9052-B3DBBB74FAB2}" srcOrd="0" destOrd="0" presId="urn:microsoft.com/office/officeart/2005/8/layout/vList6"/>
    <dgm:cxn modelId="{BC662007-8708-45C1-80FA-E75D0F5CE07F}" type="presOf" srcId="{55A9DD5D-99EB-4558-A0A1-D86AAC47D98D}" destId="{31C48E81-4C47-4632-BEE2-331382C644DA}" srcOrd="0" destOrd="0" presId="urn:microsoft.com/office/officeart/2005/8/layout/vList6"/>
    <dgm:cxn modelId="{BD510D34-893B-465B-BC10-7662C9C1D8DB}" type="presOf" srcId="{B726D1A0-BE00-4BE5-9DC8-1EC10B0BB042}" destId="{C3E76948-06A2-4177-85EF-3BA93AECBD2A}" srcOrd="0" destOrd="0" presId="urn:microsoft.com/office/officeart/2005/8/layout/vList6"/>
    <dgm:cxn modelId="{CC8C2636-8FC5-4E20-A540-3019064030B5}" srcId="{FC2F4D35-1FCF-4D15-A601-614A3ED22D7D}" destId="{8E300623-B42F-4794-A510-72189158FF58}" srcOrd="0" destOrd="0" parTransId="{D3CDE499-CCB7-432B-A0A9-3A296DB7AAF3}" sibTransId="{85119E98-EC17-4FD8-96C8-7EA0643D539A}"/>
    <dgm:cxn modelId="{664DCA43-6142-4B86-9DF5-D2E1EC7B47AC}" srcId="{FC2F4D35-1FCF-4D15-A601-614A3ED22D7D}" destId="{55A9DD5D-99EB-4558-A0A1-D86AAC47D98D}" srcOrd="1" destOrd="0" parTransId="{3ABBFF34-8560-4324-8281-3E5476CE904E}" sibTransId="{39C1A83C-B332-4AA0-8B13-C3CD8B1133E3}"/>
    <dgm:cxn modelId="{2C40AA45-1631-40C8-B45D-EEB60DCADC9C}" srcId="{FA3BBE78-33CF-4C6C-8780-E3465290163D}" destId="{044B6ECE-D69B-4FE5-93E7-3D0380F6EB2B}" srcOrd="0" destOrd="0" parTransId="{5FB03FFF-11F8-4B5A-BD36-3AD5C7363D38}" sibTransId="{F0DF7174-C5DB-4E49-84A3-FFAB14162AFD}"/>
    <dgm:cxn modelId="{6CBB996E-D539-49D0-9A3A-35A7573BC967}" type="presOf" srcId="{92880321-EBF7-4CCC-80AB-EAD7112A3D40}" destId="{5D8CAF6F-B044-41B5-990E-20E9E47C4E01}" srcOrd="0" destOrd="0" presId="urn:microsoft.com/office/officeart/2005/8/layout/vList6"/>
    <dgm:cxn modelId="{CA143576-B0E4-4FE7-8B91-AD40C85EAFDA}" type="presOf" srcId="{8BD7604E-7A01-44FB-99C4-77F5EB0C0B44}" destId="{B05967F9-626F-48EC-A837-EC943BAA69DD}" srcOrd="0" destOrd="0" presId="urn:microsoft.com/office/officeart/2005/8/layout/vList6"/>
    <dgm:cxn modelId="{97DE317C-BB0E-42D6-8719-0174780FE023}" type="presOf" srcId="{044B6ECE-D69B-4FE5-93E7-3D0380F6EB2B}" destId="{094640FA-7DCA-4971-BF05-41FAAFFDC87A}" srcOrd="0" destOrd="0" presId="urn:microsoft.com/office/officeart/2005/8/layout/vList6"/>
    <dgm:cxn modelId="{CBADEB81-51C5-4B42-9E1A-73705C94F339}" srcId="{FC2F4D35-1FCF-4D15-A601-614A3ED22D7D}" destId="{FA3BBE78-33CF-4C6C-8780-E3465290163D}" srcOrd="3" destOrd="0" parTransId="{9FCF02BC-0992-4616-BEEE-414D9B5D793F}" sibTransId="{31678049-7EA5-477B-82F2-F4FDFCFB653E}"/>
    <dgm:cxn modelId="{8FD96DA1-46C2-4318-B806-863EDEEE251B}" srcId="{B726D1A0-BE00-4BE5-9DC8-1EC10B0BB042}" destId="{92880321-EBF7-4CCC-80AB-EAD7112A3D40}" srcOrd="0" destOrd="0" parTransId="{688569C3-DBAD-4B03-B813-99661BC1533E}" sibTransId="{E32B86B9-3018-496D-A0DC-C7F3FB332EB3}"/>
    <dgm:cxn modelId="{A9754AA8-5C54-48E6-8718-E50C83367069}" srcId="{FC2F4D35-1FCF-4D15-A601-614A3ED22D7D}" destId="{B726D1A0-BE00-4BE5-9DC8-1EC10B0BB042}" srcOrd="2" destOrd="0" parTransId="{6E718A73-49FA-4B3E-BE49-3C3D260F403B}" sibTransId="{C1B943CA-D9D9-40FC-9F99-739A4D4D2D4E}"/>
    <dgm:cxn modelId="{584379B4-3F06-4C48-AE96-EE852E2462E5}" srcId="{8E300623-B42F-4794-A510-72189158FF58}" destId="{BB7F8708-3554-4515-91E8-F2E7B522C7EE}" srcOrd="0" destOrd="0" parTransId="{4AD4E1BC-5354-45F1-849F-FF89BA3AB627}" sibTransId="{3447884E-B75C-4F62-82D6-C7FF3365BC39}"/>
    <dgm:cxn modelId="{4472C0C1-53B8-487C-97E3-C262E6A7F591}" type="presOf" srcId="{8E300623-B42F-4794-A510-72189158FF58}" destId="{339487B4-F779-4869-B24C-475173B4A648}" srcOrd="0" destOrd="0" presId="urn:microsoft.com/office/officeart/2005/8/layout/vList6"/>
    <dgm:cxn modelId="{191354EC-0463-4BE1-86F6-255EA41B1917}" type="presOf" srcId="{BB7F8708-3554-4515-91E8-F2E7B522C7EE}" destId="{4769AD05-FBE3-477B-9A08-DD0C6A1B96EE}" srcOrd="0" destOrd="0" presId="urn:microsoft.com/office/officeart/2005/8/layout/vList6"/>
    <dgm:cxn modelId="{8A503DF0-0A04-429B-8ACA-3A2E2763DAC5}" srcId="{55A9DD5D-99EB-4558-A0A1-D86AAC47D98D}" destId="{8BD7604E-7A01-44FB-99C4-77F5EB0C0B44}" srcOrd="0" destOrd="0" parTransId="{0AA7C3B8-978C-4015-AC5E-A2B00C1DBA8C}" sibTransId="{48FDB81D-F39D-46F3-8CF1-9248AAEF7D86}"/>
    <dgm:cxn modelId="{9978BFD4-B461-4B11-9E93-8F38D6D6F156}" type="presParOf" srcId="{78F2D86A-3AF8-4A8F-9052-B3DBBB74FAB2}" destId="{24484023-D59F-4946-BECD-421BF927A655}" srcOrd="0" destOrd="0" presId="urn:microsoft.com/office/officeart/2005/8/layout/vList6"/>
    <dgm:cxn modelId="{B282E58E-E291-477D-8379-B99346DE3735}" type="presParOf" srcId="{24484023-D59F-4946-BECD-421BF927A655}" destId="{339487B4-F779-4869-B24C-475173B4A648}" srcOrd="0" destOrd="0" presId="urn:microsoft.com/office/officeart/2005/8/layout/vList6"/>
    <dgm:cxn modelId="{D86CFF28-6524-4135-A9EA-EF76892A2B39}" type="presParOf" srcId="{24484023-D59F-4946-BECD-421BF927A655}" destId="{4769AD05-FBE3-477B-9A08-DD0C6A1B96EE}" srcOrd="1" destOrd="0" presId="urn:microsoft.com/office/officeart/2005/8/layout/vList6"/>
    <dgm:cxn modelId="{DB8B60EF-D4B6-4507-9417-839603B72EA4}" type="presParOf" srcId="{78F2D86A-3AF8-4A8F-9052-B3DBBB74FAB2}" destId="{9A35CC5A-DA45-4B08-8E7A-02199F54D2DF}" srcOrd="1" destOrd="0" presId="urn:microsoft.com/office/officeart/2005/8/layout/vList6"/>
    <dgm:cxn modelId="{08CB6A8C-1A5A-44C0-A10D-8B91648208FE}" type="presParOf" srcId="{78F2D86A-3AF8-4A8F-9052-B3DBBB74FAB2}" destId="{C3B6DB57-A14C-42C8-96CF-71749E28D3BD}" srcOrd="2" destOrd="0" presId="urn:microsoft.com/office/officeart/2005/8/layout/vList6"/>
    <dgm:cxn modelId="{80ACEFD3-6DC2-42AB-9D63-7920A566A42F}" type="presParOf" srcId="{C3B6DB57-A14C-42C8-96CF-71749E28D3BD}" destId="{31C48E81-4C47-4632-BEE2-331382C644DA}" srcOrd="0" destOrd="0" presId="urn:microsoft.com/office/officeart/2005/8/layout/vList6"/>
    <dgm:cxn modelId="{93E63F23-06E0-4111-ABB0-F4F56E822E19}" type="presParOf" srcId="{C3B6DB57-A14C-42C8-96CF-71749E28D3BD}" destId="{B05967F9-626F-48EC-A837-EC943BAA69DD}" srcOrd="1" destOrd="0" presId="urn:microsoft.com/office/officeart/2005/8/layout/vList6"/>
    <dgm:cxn modelId="{8A211BCD-1E7D-4F42-9BD5-4644046E495C}" type="presParOf" srcId="{78F2D86A-3AF8-4A8F-9052-B3DBBB74FAB2}" destId="{2B99A2AA-1B6C-47E9-9FE7-266DDB065DA4}" srcOrd="3" destOrd="0" presId="urn:microsoft.com/office/officeart/2005/8/layout/vList6"/>
    <dgm:cxn modelId="{53E24944-2A8C-42CC-A74D-CC37240A9E10}" type="presParOf" srcId="{78F2D86A-3AF8-4A8F-9052-B3DBBB74FAB2}" destId="{4E25877A-B0C0-4BBE-ADD3-E6684D283604}" srcOrd="4" destOrd="0" presId="urn:microsoft.com/office/officeart/2005/8/layout/vList6"/>
    <dgm:cxn modelId="{5DE00F8B-D2D9-4913-A400-90D7E23ED72A}" type="presParOf" srcId="{4E25877A-B0C0-4BBE-ADD3-E6684D283604}" destId="{C3E76948-06A2-4177-85EF-3BA93AECBD2A}" srcOrd="0" destOrd="0" presId="urn:microsoft.com/office/officeart/2005/8/layout/vList6"/>
    <dgm:cxn modelId="{C72BB538-370E-46D6-BB43-5D9683B9E2C9}" type="presParOf" srcId="{4E25877A-B0C0-4BBE-ADD3-E6684D283604}" destId="{5D8CAF6F-B044-41B5-990E-20E9E47C4E01}" srcOrd="1" destOrd="0" presId="urn:microsoft.com/office/officeart/2005/8/layout/vList6"/>
    <dgm:cxn modelId="{43F83E84-B54B-4982-B102-A5C3C1805900}" type="presParOf" srcId="{78F2D86A-3AF8-4A8F-9052-B3DBBB74FAB2}" destId="{D317B449-89FE-4113-B5E6-1F74E9EAF607}" srcOrd="5" destOrd="0" presId="urn:microsoft.com/office/officeart/2005/8/layout/vList6"/>
    <dgm:cxn modelId="{65E25F47-07B1-4164-B73C-1B650AE63E5B}" type="presParOf" srcId="{78F2D86A-3AF8-4A8F-9052-B3DBBB74FAB2}" destId="{461CC5DC-7E92-4924-89C0-5324CC0AA7FB}" srcOrd="6" destOrd="0" presId="urn:microsoft.com/office/officeart/2005/8/layout/vList6"/>
    <dgm:cxn modelId="{513CD899-AEE3-44BA-8F97-B9839D50DC29}" type="presParOf" srcId="{461CC5DC-7E92-4924-89C0-5324CC0AA7FB}" destId="{2F302291-EBED-497F-9628-ACA6F3FA2FE1}" srcOrd="0" destOrd="0" presId="urn:microsoft.com/office/officeart/2005/8/layout/vList6"/>
    <dgm:cxn modelId="{F7351E6F-AE67-4A58-AD5A-E41AE135704A}" type="presParOf" srcId="{461CC5DC-7E92-4924-89C0-5324CC0AA7FB}" destId="{094640FA-7DCA-4971-BF05-41FAAFFDC87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728B33-2DC8-4BD1-9AA1-61B8A838CCDB}"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1E2485F8-4299-4818-9134-D91228468110}">
      <dgm:prSet/>
      <dgm:spPr/>
      <dgm:t>
        <a:bodyPr/>
        <a:lstStyle/>
        <a:p>
          <a:pPr>
            <a:lnSpc>
              <a:spcPct val="100000"/>
            </a:lnSpc>
            <a:defRPr cap="all"/>
          </a:pPr>
          <a:r>
            <a:rPr lang="en-US">
              <a:latin typeface="+mn-lt"/>
              <a:cs typeface="Arial" panose="020B0604020202020204" pitchFamily="34" charset="0"/>
            </a:rPr>
            <a:t>Determine what happened</a:t>
          </a:r>
        </a:p>
      </dgm:t>
    </dgm:pt>
    <dgm:pt modelId="{ABFEA52E-E7FC-489C-A758-CF9F180FA717}" type="parTrans" cxnId="{448E0233-F649-42FC-9E77-0478CAFBB425}">
      <dgm:prSet/>
      <dgm:spPr/>
      <dgm:t>
        <a:bodyPr/>
        <a:lstStyle/>
        <a:p>
          <a:endParaRPr lang="en-US"/>
        </a:p>
      </dgm:t>
    </dgm:pt>
    <dgm:pt modelId="{589EED5F-7EDC-4EC2-953D-DBDEE65D57D4}" type="sibTrans" cxnId="{448E0233-F649-42FC-9E77-0478CAFBB425}">
      <dgm:prSet/>
      <dgm:spPr/>
      <dgm:t>
        <a:bodyPr/>
        <a:lstStyle/>
        <a:p>
          <a:endParaRPr lang="en-US"/>
        </a:p>
      </dgm:t>
    </dgm:pt>
    <dgm:pt modelId="{1F15265E-49B9-4826-AB26-F84EC10C1221}">
      <dgm:prSet/>
      <dgm:spPr/>
      <dgm:t>
        <a:bodyPr/>
        <a:lstStyle/>
        <a:p>
          <a:pPr>
            <a:lnSpc>
              <a:spcPct val="100000"/>
            </a:lnSpc>
            <a:defRPr cap="all"/>
          </a:pPr>
          <a:r>
            <a:rPr lang="en-US">
              <a:latin typeface="+mn-lt"/>
              <a:cs typeface="Arial" panose="020B0604020202020204" pitchFamily="34" charset="0"/>
            </a:rPr>
            <a:t>Ensure compliance with policies</a:t>
          </a:r>
        </a:p>
      </dgm:t>
    </dgm:pt>
    <dgm:pt modelId="{F3F14C4C-0317-40E8-A66B-E3E023401244}" type="parTrans" cxnId="{E2DBE451-3EC7-403E-9B8D-6C9764420751}">
      <dgm:prSet/>
      <dgm:spPr/>
      <dgm:t>
        <a:bodyPr/>
        <a:lstStyle/>
        <a:p>
          <a:endParaRPr lang="en-US"/>
        </a:p>
      </dgm:t>
    </dgm:pt>
    <dgm:pt modelId="{1CE7A0BD-3A79-4D10-9210-22D71DA7CD3D}" type="sibTrans" cxnId="{E2DBE451-3EC7-403E-9B8D-6C9764420751}">
      <dgm:prSet/>
      <dgm:spPr/>
      <dgm:t>
        <a:bodyPr/>
        <a:lstStyle/>
        <a:p>
          <a:endParaRPr lang="en-US"/>
        </a:p>
      </dgm:t>
    </dgm:pt>
    <dgm:pt modelId="{9C928312-B12B-45EF-887F-E3798FF61E28}">
      <dgm:prSet/>
      <dgm:spPr/>
      <dgm:t>
        <a:bodyPr/>
        <a:lstStyle/>
        <a:p>
          <a:pPr>
            <a:lnSpc>
              <a:spcPct val="100000"/>
            </a:lnSpc>
            <a:defRPr cap="all"/>
          </a:pPr>
          <a:r>
            <a:rPr lang="en-US">
              <a:latin typeface="+mn-lt"/>
            </a:rPr>
            <a:t>Resolve issues</a:t>
          </a:r>
          <a:endParaRPr lang="en-US">
            <a:latin typeface="+mn-lt"/>
            <a:cs typeface="Arial" panose="020B0604020202020204" pitchFamily="34" charset="0"/>
          </a:endParaRPr>
        </a:p>
      </dgm:t>
    </dgm:pt>
    <dgm:pt modelId="{07FA739D-124D-4898-987A-BF99A0257AF5}" type="parTrans" cxnId="{88D050BE-D318-414D-BACF-893DAFC57AD7}">
      <dgm:prSet/>
      <dgm:spPr/>
      <dgm:t>
        <a:bodyPr/>
        <a:lstStyle/>
        <a:p>
          <a:endParaRPr lang="en-US"/>
        </a:p>
      </dgm:t>
    </dgm:pt>
    <dgm:pt modelId="{9B4B4E4E-2C6B-48A0-9FF2-DC8A46D5962E}" type="sibTrans" cxnId="{88D050BE-D318-414D-BACF-893DAFC57AD7}">
      <dgm:prSet/>
      <dgm:spPr/>
      <dgm:t>
        <a:bodyPr/>
        <a:lstStyle/>
        <a:p>
          <a:endParaRPr lang="en-US"/>
        </a:p>
      </dgm:t>
    </dgm:pt>
    <dgm:pt modelId="{743E5571-6B51-46B0-BDE6-216B74CD3738}">
      <dgm:prSet/>
      <dgm:spPr/>
      <dgm:t>
        <a:bodyPr/>
        <a:lstStyle/>
        <a:p>
          <a:pPr>
            <a:lnSpc>
              <a:spcPct val="100000"/>
            </a:lnSpc>
            <a:defRPr cap="all"/>
          </a:pPr>
          <a:r>
            <a:rPr lang="en-US">
              <a:latin typeface="+mn-lt"/>
              <a:cs typeface="Arial" panose="020B0604020202020204" pitchFamily="34" charset="0"/>
            </a:rPr>
            <a:t>Required by law or policy</a:t>
          </a:r>
        </a:p>
      </dgm:t>
    </dgm:pt>
    <dgm:pt modelId="{F63C2B25-A37E-45DF-BCD7-4CA9DB1CC5D8}" type="parTrans" cxnId="{7B515143-8FDC-46DE-B536-863F0037B73E}">
      <dgm:prSet/>
      <dgm:spPr/>
      <dgm:t>
        <a:bodyPr/>
        <a:lstStyle/>
        <a:p>
          <a:endParaRPr lang="en-US"/>
        </a:p>
      </dgm:t>
    </dgm:pt>
    <dgm:pt modelId="{E390FA00-415A-48EC-865E-F696A72DD7AA}" type="sibTrans" cxnId="{7B515143-8FDC-46DE-B536-863F0037B73E}">
      <dgm:prSet/>
      <dgm:spPr/>
      <dgm:t>
        <a:bodyPr/>
        <a:lstStyle/>
        <a:p>
          <a:endParaRPr lang="en-US"/>
        </a:p>
      </dgm:t>
    </dgm:pt>
    <dgm:pt modelId="{70CF27A8-D4F8-4590-8264-935FD31BFDBF}">
      <dgm:prSet/>
      <dgm:spPr/>
      <dgm:t>
        <a:bodyPr/>
        <a:lstStyle/>
        <a:p>
          <a:pPr>
            <a:lnSpc>
              <a:spcPct val="100000"/>
            </a:lnSpc>
            <a:defRPr cap="all"/>
          </a:pPr>
          <a:r>
            <a:rPr lang="en-US">
              <a:latin typeface="+mn-lt"/>
              <a:cs typeface="Arial" panose="020B0604020202020204" pitchFamily="34" charset="0"/>
            </a:rPr>
            <a:t>Reduce risk of liability</a:t>
          </a:r>
        </a:p>
      </dgm:t>
    </dgm:pt>
    <dgm:pt modelId="{FB82947E-9657-4C11-8D7B-C3C64BD6B65C}" type="parTrans" cxnId="{A4273357-CFD6-48E8-AB6E-2F4927AA2952}">
      <dgm:prSet/>
      <dgm:spPr/>
      <dgm:t>
        <a:bodyPr/>
        <a:lstStyle/>
        <a:p>
          <a:endParaRPr lang="en-US"/>
        </a:p>
      </dgm:t>
    </dgm:pt>
    <dgm:pt modelId="{A3704564-DCF4-4B80-9FD3-56510FB82C41}" type="sibTrans" cxnId="{A4273357-CFD6-48E8-AB6E-2F4927AA2952}">
      <dgm:prSet/>
      <dgm:spPr/>
      <dgm:t>
        <a:bodyPr/>
        <a:lstStyle/>
        <a:p>
          <a:endParaRPr lang="en-US"/>
        </a:p>
      </dgm:t>
    </dgm:pt>
    <dgm:pt modelId="{9B538E1A-FA73-4D5F-BB48-00F782D9C485}">
      <dgm:prSet/>
      <dgm:spPr/>
      <dgm:t>
        <a:bodyPr/>
        <a:lstStyle/>
        <a:p>
          <a:pPr>
            <a:lnSpc>
              <a:spcPct val="100000"/>
            </a:lnSpc>
            <a:defRPr cap="all"/>
          </a:pPr>
          <a:r>
            <a:rPr lang="en-US">
              <a:latin typeface="+mn-lt"/>
              <a:cs typeface="Arial" panose="020B0604020202020204" pitchFamily="34" charset="0"/>
            </a:rPr>
            <a:t>Prevent reoccurrence</a:t>
          </a:r>
        </a:p>
      </dgm:t>
    </dgm:pt>
    <dgm:pt modelId="{D6F8DBD7-5950-4E7A-9B22-7855C607AB79}" type="parTrans" cxnId="{457E7E5D-10AB-4B35-ADAA-A7EE2A5F74AC}">
      <dgm:prSet/>
      <dgm:spPr/>
      <dgm:t>
        <a:bodyPr/>
        <a:lstStyle/>
        <a:p>
          <a:endParaRPr lang="en-US"/>
        </a:p>
      </dgm:t>
    </dgm:pt>
    <dgm:pt modelId="{1AD6443D-1AC1-4E8E-9716-4D2F1D19D4C4}" type="sibTrans" cxnId="{457E7E5D-10AB-4B35-ADAA-A7EE2A5F74AC}">
      <dgm:prSet/>
      <dgm:spPr/>
      <dgm:t>
        <a:bodyPr/>
        <a:lstStyle/>
        <a:p>
          <a:endParaRPr lang="en-US"/>
        </a:p>
      </dgm:t>
    </dgm:pt>
    <dgm:pt modelId="{055EADC1-5A45-4A0A-B965-CECEC823DA17}" type="pres">
      <dgm:prSet presAssocID="{A2728B33-2DC8-4BD1-9AA1-61B8A838CCDB}" presName="root" presStyleCnt="0">
        <dgm:presLayoutVars>
          <dgm:dir/>
          <dgm:resizeHandles val="exact"/>
        </dgm:presLayoutVars>
      </dgm:prSet>
      <dgm:spPr/>
    </dgm:pt>
    <dgm:pt modelId="{267D00C0-F838-49D4-97AF-65B68F55FF5D}" type="pres">
      <dgm:prSet presAssocID="{1E2485F8-4299-4818-9134-D91228468110}" presName="compNode" presStyleCnt="0"/>
      <dgm:spPr/>
    </dgm:pt>
    <dgm:pt modelId="{C4867DAE-E2DF-4FBB-A09C-4967D98F61D0}" type="pres">
      <dgm:prSet presAssocID="{1E2485F8-4299-4818-9134-D91228468110}" presName="iconBgRect" presStyleLbl="bgShp" presStyleIdx="0" presStyleCnt="6"/>
      <dgm:spPr/>
    </dgm:pt>
    <dgm:pt modelId="{6CDB4BD3-E42A-4B0A-8326-805D2BC6D84B}" type="pres">
      <dgm:prSet presAssocID="{1E2485F8-4299-4818-9134-D91228468110}"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25AFBF25-E41E-4517-AACC-1443EE1E685A}" type="pres">
      <dgm:prSet presAssocID="{1E2485F8-4299-4818-9134-D91228468110}" presName="spaceRect" presStyleCnt="0"/>
      <dgm:spPr/>
    </dgm:pt>
    <dgm:pt modelId="{676C582C-2754-46A1-AC7C-8F9B68DD463E}" type="pres">
      <dgm:prSet presAssocID="{1E2485F8-4299-4818-9134-D91228468110}" presName="textRect" presStyleLbl="revTx" presStyleIdx="0" presStyleCnt="6">
        <dgm:presLayoutVars>
          <dgm:chMax val="1"/>
          <dgm:chPref val="1"/>
        </dgm:presLayoutVars>
      </dgm:prSet>
      <dgm:spPr/>
    </dgm:pt>
    <dgm:pt modelId="{2DF22510-D45E-41A4-A542-6B8BBBF5DBB8}" type="pres">
      <dgm:prSet presAssocID="{589EED5F-7EDC-4EC2-953D-DBDEE65D57D4}" presName="sibTrans" presStyleCnt="0"/>
      <dgm:spPr/>
    </dgm:pt>
    <dgm:pt modelId="{7CF8C408-AA23-4BC6-8154-F2209A0D66C7}" type="pres">
      <dgm:prSet presAssocID="{9B538E1A-FA73-4D5F-BB48-00F782D9C485}" presName="compNode" presStyleCnt="0"/>
      <dgm:spPr/>
    </dgm:pt>
    <dgm:pt modelId="{11D2F032-B18D-439C-B980-D1B177C0B285}" type="pres">
      <dgm:prSet presAssocID="{9B538E1A-FA73-4D5F-BB48-00F782D9C485}" presName="iconBgRect" presStyleLbl="bgShp" presStyleIdx="1" presStyleCnt="6"/>
      <dgm:spPr/>
    </dgm:pt>
    <dgm:pt modelId="{31457784-A1F2-46E4-9430-EB02C0C2591E}" type="pres">
      <dgm:prSet presAssocID="{9B538E1A-FA73-4D5F-BB48-00F782D9C485}"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045EE6DE-6190-42D1-B68C-6EA8491CD93B}" type="pres">
      <dgm:prSet presAssocID="{9B538E1A-FA73-4D5F-BB48-00F782D9C485}" presName="spaceRect" presStyleCnt="0"/>
      <dgm:spPr/>
    </dgm:pt>
    <dgm:pt modelId="{C1F5B070-5F6B-4714-9743-1DF2B351590F}" type="pres">
      <dgm:prSet presAssocID="{9B538E1A-FA73-4D5F-BB48-00F782D9C485}" presName="textRect" presStyleLbl="revTx" presStyleIdx="1" presStyleCnt="6">
        <dgm:presLayoutVars>
          <dgm:chMax val="1"/>
          <dgm:chPref val="1"/>
        </dgm:presLayoutVars>
      </dgm:prSet>
      <dgm:spPr/>
    </dgm:pt>
    <dgm:pt modelId="{12A3F161-614F-4B21-B484-6C29E5994291}" type="pres">
      <dgm:prSet presAssocID="{1AD6443D-1AC1-4E8E-9716-4D2F1D19D4C4}" presName="sibTrans" presStyleCnt="0"/>
      <dgm:spPr/>
    </dgm:pt>
    <dgm:pt modelId="{BF187804-2E6D-49DD-A1E4-453D6AC277AE}" type="pres">
      <dgm:prSet presAssocID="{1F15265E-49B9-4826-AB26-F84EC10C1221}" presName="compNode" presStyleCnt="0"/>
      <dgm:spPr/>
    </dgm:pt>
    <dgm:pt modelId="{70A2A3E9-6C2E-4B05-8A66-03EBBE843047}" type="pres">
      <dgm:prSet presAssocID="{1F15265E-49B9-4826-AB26-F84EC10C1221}" presName="iconBgRect" presStyleLbl="bgShp" presStyleIdx="2" presStyleCnt="6"/>
      <dgm:spPr/>
    </dgm:pt>
    <dgm:pt modelId="{9C722D31-EB27-471A-AA44-2EEF8C601466}" type="pres">
      <dgm:prSet presAssocID="{1F15265E-49B9-4826-AB26-F84EC10C1221}"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rning"/>
        </a:ext>
      </dgm:extLst>
    </dgm:pt>
    <dgm:pt modelId="{C0B6586E-A869-42FE-B875-21C420AA6674}" type="pres">
      <dgm:prSet presAssocID="{1F15265E-49B9-4826-AB26-F84EC10C1221}" presName="spaceRect" presStyleCnt="0"/>
      <dgm:spPr/>
    </dgm:pt>
    <dgm:pt modelId="{6922BDD4-2FF1-43A9-855B-2805E4E08ABE}" type="pres">
      <dgm:prSet presAssocID="{1F15265E-49B9-4826-AB26-F84EC10C1221}" presName="textRect" presStyleLbl="revTx" presStyleIdx="2" presStyleCnt="6">
        <dgm:presLayoutVars>
          <dgm:chMax val="1"/>
          <dgm:chPref val="1"/>
        </dgm:presLayoutVars>
      </dgm:prSet>
      <dgm:spPr/>
    </dgm:pt>
    <dgm:pt modelId="{5DE067EB-82DE-4730-B223-8033A37DF30D}" type="pres">
      <dgm:prSet presAssocID="{1CE7A0BD-3A79-4D10-9210-22D71DA7CD3D}" presName="sibTrans" presStyleCnt="0"/>
      <dgm:spPr/>
    </dgm:pt>
    <dgm:pt modelId="{1576D27A-A76E-45E7-A013-657BE60C0C1E}" type="pres">
      <dgm:prSet presAssocID="{9C928312-B12B-45EF-887F-E3798FF61E28}" presName="compNode" presStyleCnt="0"/>
      <dgm:spPr/>
    </dgm:pt>
    <dgm:pt modelId="{6D8C8CEC-19FB-47E3-8FE4-26E41F7F3CAA}" type="pres">
      <dgm:prSet presAssocID="{9C928312-B12B-45EF-887F-E3798FF61E28}" presName="iconBgRect" presStyleLbl="bgShp" presStyleIdx="3" presStyleCnt="6"/>
      <dgm:spPr/>
    </dgm:pt>
    <dgm:pt modelId="{36B13F8A-BD02-463C-A420-569CE9C710FC}" type="pres">
      <dgm:prSet presAssocID="{9C928312-B12B-45EF-887F-E3798FF61E28}"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vel"/>
        </a:ext>
      </dgm:extLst>
    </dgm:pt>
    <dgm:pt modelId="{4A22281C-972A-4700-8B61-ADD7A8D741DE}" type="pres">
      <dgm:prSet presAssocID="{9C928312-B12B-45EF-887F-E3798FF61E28}" presName="spaceRect" presStyleCnt="0"/>
      <dgm:spPr/>
    </dgm:pt>
    <dgm:pt modelId="{71E8378C-1DBA-4378-810A-2F9F6CD72870}" type="pres">
      <dgm:prSet presAssocID="{9C928312-B12B-45EF-887F-E3798FF61E28}" presName="textRect" presStyleLbl="revTx" presStyleIdx="3" presStyleCnt="6">
        <dgm:presLayoutVars>
          <dgm:chMax val="1"/>
          <dgm:chPref val="1"/>
        </dgm:presLayoutVars>
      </dgm:prSet>
      <dgm:spPr/>
    </dgm:pt>
    <dgm:pt modelId="{A45D674D-C93A-406A-8C86-4DB5DC3697DD}" type="pres">
      <dgm:prSet presAssocID="{9B4B4E4E-2C6B-48A0-9FF2-DC8A46D5962E}" presName="sibTrans" presStyleCnt="0"/>
      <dgm:spPr/>
    </dgm:pt>
    <dgm:pt modelId="{C2750CE2-9918-48D6-8A3A-1025D4747BC7}" type="pres">
      <dgm:prSet presAssocID="{743E5571-6B51-46B0-BDE6-216B74CD3738}" presName="compNode" presStyleCnt="0"/>
      <dgm:spPr/>
    </dgm:pt>
    <dgm:pt modelId="{07861B95-1ECF-4710-B264-D5C22663F302}" type="pres">
      <dgm:prSet presAssocID="{743E5571-6B51-46B0-BDE6-216B74CD3738}" presName="iconBgRect" presStyleLbl="bgShp" presStyleIdx="4" presStyleCnt="6"/>
      <dgm:spPr/>
    </dgm:pt>
    <dgm:pt modelId="{9CF30DE4-C871-42EC-9EF3-AFFF8D2FDAD4}" type="pres">
      <dgm:prSet presAssocID="{743E5571-6B51-46B0-BDE6-216B74CD373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cales of Justice"/>
        </a:ext>
      </dgm:extLst>
    </dgm:pt>
    <dgm:pt modelId="{F8BE5E5D-4A8C-4C5C-8722-D778A80D1429}" type="pres">
      <dgm:prSet presAssocID="{743E5571-6B51-46B0-BDE6-216B74CD3738}" presName="spaceRect" presStyleCnt="0"/>
      <dgm:spPr/>
    </dgm:pt>
    <dgm:pt modelId="{2AED25E1-6AD2-45B6-9BC2-6EA0A578C7BE}" type="pres">
      <dgm:prSet presAssocID="{743E5571-6B51-46B0-BDE6-216B74CD3738}" presName="textRect" presStyleLbl="revTx" presStyleIdx="4" presStyleCnt="6">
        <dgm:presLayoutVars>
          <dgm:chMax val="1"/>
          <dgm:chPref val="1"/>
        </dgm:presLayoutVars>
      </dgm:prSet>
      <dgm:spPr/>
    </dgm:pt>
    <dgm:pt modelId="{97C472FE-0D5A-49B1-87FF-4C436D42ACDA}" type="pres">
      <dgm:prSet presAssocID="{E390FA00-415A-48EC-865E-F696A72DD7AA}" presName="sibTrans" presStyleCnt="0"/>
      <dgm:spPr/>
    </dgm:pt>
    <dgm:pt modelId="{A272DFDF-F8AD-425F-A73E-33D67C8F5DFD}" type="pres">
      <dgm:prSet presAssocID="{70CF27A8-D4F8-4590-8264-935FD31BFDBF}" presName="compNode" presStyleCnt="0"/>
      <dgm:spPr/>
    </dgm:pt>
    <dgm:pt modelId="{FF497556-008A-4944-B2EF-3CE6D76856A4}" type="pres">
      <dgm:prSet presAssocID="{70CF27A8-D4F8-4590-8264-935FD31BFDBF}" presName="iconBgRect" presStyleLbl="bgShp" presStyleIdx="5" presStyleCnt="6"/>
      <dgm:spPr/>
    </dgm:pt>
    <dgm:pt modelId="{445F2500-D243-45FE-9C7F-87761C35651A}" type="pres">
      <dgm:prSet presAssocID="{70CF27A8-D4F8-4590-8264-935FD31BFDB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No sign"/>
        </a:ext>
      </dgm:extLst>
    </dgm:pt>
    <dgm:pt modelId="{AC0CB155-2E01-444C-8C0B-D3E81556D7C6}" type="pres">
      <dgm:prSet presAssocID="{70CF27A8-D4F8-4590-8264-935FD31BFDBF}" presName="spaceRect" presStyleCnt="0"/>
      <dgm:spPr/>
    </dgm:pt>
    <dgm:pt modelId="{FF06AD7D-DAA9-4FF7-AA44-CF89157795BC}" type="pres">
      <dgm:prSet presAssocID="{70CF27A8-D4F8-4590-8264-935FD31BFDBF}" presName="textRect" presStyleLbl="revTx" presStyleIdx="5" presStyleCnt="6">
        <dgm:presLayoutVars>
          <dgm:chMax val="1"/>
          <dgm:chPref val="1"/>
        </dgm:presLayoutVars>
      </dgm:prSet>
      <dgm:spPr/>
    </dgm:pt>
  </dgm:ptLst>
  <dgm:cxnLst>
    <dgm:cxn modelId="{AC0ADA06-C9BE-4CE2-816A-28774978867E}" type="presOf" srcId="{9B538E1A-FA73-4D5F-BB48-00F782D9C485}" destId="{C1F5B070-5F6B-4714-9743-1DF2B351590F}" srcOrd="0" destOrd="0" presId="urn:microsoft.com/office/officeart/2018/5/layout/IconCircleLabelList"/>
    <dgm:cxn modelId="{0E96EA2E-4E88-4998-ABE1-5A0EE94F941E}" type="presOf" srcId="{743E5571-6B51-46B0-BDE6-216B74CD3738}" destId="{2AED25E1-6AD2-45B6-9BC2-6EA0A578C7BE}" srcOrd="0" destOrd="0" presId="urn:microsoft.com/office/officeart/2018/5/layout/IconCircleLabelList"/>
    <dgm:cxn modelId="{448E0233-F649-42FC-9E77-0478CAFBB425}" srcId="{A2728B33-2DC8-4BD1-9AA1-61B8A838CCDB}" destId="{1E2485F8-4299-4818-9134-D91228468110}" srcOrd="0" destOrd="0" parTransId="{ABFEA52E-E7FC-489C-A758-CF9F180FA717}" sibTransId="{589EED5F-7EDC-4EC2-953D-DBDEE65D57D4}"/>
    <dgm:cxn modelId="{7B515143-8FDC-46DE-B536-863F0037B73E}" srcId="{A2728B33-2DC8-4BD1-9AA1-61B8A838CCDB}" destId="{743E5571-6B51-46B0-BDE6-216B74CD3738}" srcOrd="4" destOrd="0" parTransId="{F63C2B25-A37E-45DF-BCD7-4CA9DB1CC5D8}" sibTransId="{E390FA00-415A-48EC-865E-F696A72DD7AA}"/>
    <dgm:cxn modelId="{E2DBE451-3EC7-403E-9B8D-6C9764420751}" srcId="{A2728B33-2DC8-4BD1-9AA1-61B8A838CCDB}" destId="{1F15265E-49B9-4826-AB26-F84EC10C1221}" srcOrd="2" destOrd="0" parTransId="{F3F14C4C-0317-40E8-A66B-E3E023401244}" sibTransId="{1CE7A0BD-3A79-4D10-9210-22D71DA7CD3D}"/>
    <dgm:cxn modelId="{A4273357-CFD6-48E8-AB6E-2F4927AA2952}" srcId="{A2728B33-2DC8-4BD1-9AA1-61B8A838CCDB}" destId="{70CF27A8-D4F8-4590-8264-935FD31BFDBF}" srcOrd="5" destOrd="0" parTransId="{FB82947E-9657-4C11-8D7B-C3C64BD6B65C}" sibTransId="{A3704564-DCF4-4B80-9FD3-56510FB82C41}"/>
    <dgm:cxn modelId="{457E7E5D-10AB-4B35-ADAA-A7EE2A5F74AC}" srcId="{A2728B33-2DC8-4BD1-9AA1-61B8A838CCDB}" destId="{9B538E1A-FA73-4D5F-BB48-00F782D9C485}" srcOrd="1" destOrd="0" parTransId="{D6F8DBD7-5950-4E7A-9B22-7855C607AB79}" sibTransId="{1AD6443D-1AC1-4E8E-9716-4D2F1D19D4C4}"/>
    <dgm:cxn modelId="{23E27B6E-EB79-46FD-BFD2-3472E378038A}" type="presOf" srcId="{1F15265E-49B9-4826-AB26-F84EC10C1221}" destId="{6922BDD4-2FF1-43A9-855B-2805E4E08ABE}" srcOrd="0" destOrd="0" presId="urn:microsoft.com/office/officeart/2018/5/layout/IconCircleLabelList"/>
    <dgm:cxn modelId="{EB584275-1E21-4769-8EE6-4B308EF1AB51}" type="presOf" srcId="{A2728B33-2DC8-4BD1-9AA1-61B8A838CCDB}" destId="{055EADC1-5A45-4A0A-B965-CECEC823DA17}" srcOrd="0" destOrd="0" presId="urn:microsoft.com/office/officeart/2018/5/layout/IconCircleLabelList"/>
    <dgm:cxn modelId="{512ABCB6-35A7-4762-A54C-42B18C8F80BC}" type="presOf" srcId="{70CF27A8-D4F8-4590-8264-935FD31BFDBF}" destId="{FF06AD7D-DAA9-4FF7-AA44-CF89157795BC}" srcOrd="0" destOrd="0" presId="urn:microsoft.com/office/officeart/2018/5/layout/IconCircleLabelList"/>
    <dgm:cxn modelId="{75CFA9B8-4942-47ED-8505-2163EDA44E78}" type="presOf" srcId="{1E2485F8-4299-4818-9134-D91228468110}" destId="{676C582C-2754-46A1-AC7C-8F9B68DD463E}" srcOrd="0" destOrd="0" presId="urn:microsoft.com/office/officeart/2018/5/layout/IconCircleLabelList"/>
    <dgm:cxn modelId="{88D050BE-D318-414D-BACF-893DAFC57AD7}" srcId="{A2728B33-2DC8-4BD1-9AA1-61B8A838CCDB}" destId="{9C928312-B12B-45EF-887F-E3798FF61E28}" srcOrd="3" destOrd="0" parTransId="{07FA739D-124D-4898-987A-BF99A0257AF5}" sibTransId="{9B4B4E4E-2C6B-48A0-9FF2-DC8A46D5962E}"/>
    <dgm:cxn modelId="{4EB858FE-B1BE-4BD0-B638-1350C774BCF1}" type="presOf" srcId="{9C928312-B12B-45EF-887F-E3798FF61E28}" destId="{71E8378C-1DBA-4378-810A-2F9F6CD72870}" srcOrd="0" destOrd="0" presId="urn:microsoft.com/office/officeart/2018/5/layout/IconCircleLabelList"/>
    <dgm:cxn modelId="{11F739B8-BC40-4909-B5AE-D2C1179AFA3C}" type="presParOf" srcId="{055EADC1-5A45-4A0A-B965-CECEC823DA17}" destId="{267D00C0-F838-49D4-97AF-65B68F55FF5D}" srcOrd="0" destOrd="0" presId="urn:microsoft.com/office/officeart/2018/5/layout/IconCircleLabelList"/>
    <dgm:cxn modelId="{846EE4C6-29E7-4FAB-9402-95B140D697C9}" type="presParOf" srcId="{267D00C0-F838-49D4-97AF-65B68F55FF5D}" destId="{C4867DAE-E2DF-4FBB-A09C-4967D98F61D0}" srcOrd="0" destOrd="0" presId="urn:microsoft.com/office/officeart/2018/5/layout/IconCircleLabelList"/>
    <dgm:cxn modelId="{80090648-B89F-4E8D-A591-D6D0D996D379}" type="presParOf" srcId="{267D00C0-F838-49D4-97AF-65B68F55FF5D}" destId="{6CDB4BD3-E42A-4B0A-8326-805D2BC6D84B}" srcOrd="1" destOrd="0" presId="urn:microsoft.com/office/officeart/2018/5/layout/IconCircleLabelList"/>
    <dgm:cxn modelId="{5A435623-6B35-44A4-8AA8-AAA2CA4316E4}" type="presParOf" srcId="{267D00C0-F838-49D4-97AF-65B68F55FF5D}" destId="{25AFBF25-E41E-4517-AACC-1443EE1E685A}" srcOrd="2" destOrd="0" presId="urn:microsoft.com/office/officeart/2018/5/layout/IconCircleLabelList"/>
    <dgm:cxn modelId="{8BBA4875-ED51-4A7F-A701-9DCAB532CABE}" type="presParOf" srcId="{267D00C0-F838-49D4-97AF-65B68F55FF5D}" destId="{676C582C-2754-46A1-AC7C-8F9B68DD463E}" srcOrd="3" destOrd="0" presId="urn:microsoft.com/office/officeart/2018/5/layout/IconCircleLabelList"/>
    <dgm:cxn modelId="{5CD19F94-D48D-4641-9667-1F6DFE551782}" type="presParOf" srcId="{055EADC1-5A45-4A0A-B965-CECEC823DA17}" destId="{2DF22510-D45E-41A4-A542-6B8BBBF5DBB8}" srcOrd="1" destOrd="0" presId="urn:microsoft.com/office/officeart/2018/5/layout/IconCircleLabelList"/>
    <dgm:cxn modelId="{054CC8D8-CE64-43DD-BC4B-0714035E3C56}" type="presParOf" srcId="{055EADC1-5A45-4A0A-B965-CECEC823DA17}" destId="{7CF8C408-AA23-4BC6-8154-F2209A0D66C7}" srcOrd="2" destOrd="0" presId="urn:microsoft.com/office/officeart/2018/5/layout/IconCircleLabelList"/>
    <dgm:cxn modelId="{7C566249-384F-4EF5-A485-4BD166423103}" type="presParOf" srcId="{7CF8C408-AA23-4BC6-8154-F2209A0D66C7}" destId="{11D2F032-B18D-439C-B980-D1B177C0B285}" srcOrd="0" destOrd="0" presId="urn:microsoft.com/office/officeart/2018/5/layout/IconCircleLabelList"/>
    <dgm:cxn modelId="{9920483A-BCA9-4B04-A103-C91F62B06A6C}" type="presParOf" srcId="{7CF8C408-AA23-4BC6-8154-F2209A0D66C7}" destId="{31457784-A1F2-46E4-9430-EB02C0C2591E}" srcOrd="1" destOrd="0" presId="urn:microsoft.com/office/officeart/2018/5/layout/IconCircleLabelList"/>
    <dgm:cxn modelId="{5846C445-8EFC-4FC5-BA90-1DBAF7ED146A}" type="presParOf" srcId="{7CF8C408-AA23-4BC6-8154-F2209A0D66C7}" destId="{045EE6DE-6190-42D1-B68C-6EA8491CD93B}" srcOrd="2" destOrd="0" presId="urn:microsoft.com/office/officeart/2018/5/layout/IconCircleLabelList"/>
    <dgm:cxn modelId="{0284E906-FCBF-4809-9DC2-56E5D7436D9A}" type="presParOf" srcId="{7CF8C408-AA23-4BC6-8154-F2209A0D66C7}" destId="{C1F5B070-5F6B-4714-9743-1DF2B351590F}" srcOrd="3" destOrd="0" presId="urn:microsoft.com/office/officeart/2018/5/layout/IconCircleLabelList"/>
    <dgm:cxn modelId="{D985F663-6750-4685-B164-FD946AFEA0AC}" type="presParOf" srcId="{055EADC1-5A45-4A0A-B965-CECEC823DA17}" destId="{12A3F161-614F-4B21-B484-6C29E5994291}" srcOrd="3" destOrd="0" presId="urn:microsoft.com/office/officeart/2018/5/layout/IconCircleLabelList"/>
    <dgm:cxn modelId="{713F5D4C-94E8-4598-8011-847B15CBC284}" type="presParOf" srcId="{055EADC1-5A45-4A0A-B965-CECEC823DA17}" destId="{BF187804-2E6D-49DD-A1E4-453D6AC277AE}" srcOrd="4" destOrd="0" presId="urn:microsoft.com/office/officeart/2018/5/layout/IconCircleLabelList"/>
    <dgm:cxn modelId="{C10C8EC7-5996-49B2-90E6-B0F9FA7BFF9E}" type="presParOf" srcId="{BF187804-2E6D-49DD-A1E4-453D6AC277AE}" destId="{70A2A3E9-6C2E-4B05-8A66-03EBBE843047}" srcOrd="0" destOrd="0" presId="urn:microsoft.com/office/officeart/2018/5/layout/IconCircleLabelList"/>
    <dgm:cxn modelId="{52551E51-0E4B-414C-A40A-3E977FF0E0E5}" type="presParOf" srcId="{BF187804-2E6D-49DD-A1E4-453D6AC277AE}" destId="{9C722D31-EB27-471A-AA44-2EEF8C601466}" srcOrd="1" destOrd="0" presId="urn:microsoft.com/office/officeart/2018/5/layout/IconCircleLabelList"/>
    <dgm:cxn modelId="{E2F8C8D2-9999-4065-B6E9-BEFFFD9B334C}" type="presParOf" srcId="{BF187804-2E6D-49DD-A1E4-453D6AC277AE}" destId="{C0B6586E-A869-42FE-B875-21C420AA6674}" srcOrd="2" destOrd="0" presId="urn:microsoft.com/office/officeart/2018/5/layout/IconCircleLabelList"/>
    <dgm:cxn modelId="{BA0198BE-CB82-4FD5-98CB-A64A9B2CA72D}" type="presParOf" srcId="{BF187804-2E6D-49DD-A1E4-453D6AC277AE}" destId="{6922BDD4-2FF1-43A9-855B-2805E4E08ABE}" srcOrd="3" destOrd="0" presId="urn:microsoft.com/office/officeart/2018/5/layout/IconCircleLabelList"/>
    <dgm:cxn modelId="{B184356F-0970-4FAA-99AC-CA68F3286177}" type="presParOf" srcId="{055EADC1-5A45-4A0A-B965-CECEC823DA17}" destId="{5DE067EB-82DE-4730-B223-8033A37DF30D}" srcOrd="5" destOrd="0" presId="urn:microsoft.com/office/officeart/2018/5/layout/IconCircleLabelList"/>
    <dgm:cxn modelId="{2A8B01F7-138F-402D-8752-7DA807F1080A}" type="presParOf" srcId="{055EADC1-5A45-4A0A-B965-CECEC823DA17}" destId="{1576D27A-A76E-45E7-A013-657BE60C0C1E}" srcOrd="6" destOrd="0" presId="urn:microsoft.com/office/officeart/2018/5/layout/IconCircleLabelList"/>
    <dgm:cxn modelId="{C4DC4A29-8E78-4116-B43E-1BA16105162C}" type="presParOf" srcId="{1576D27A-A76E-45E7-A013-657BE60C0C1E}" destId="{6D8C8CEC-19FB-47E3-8FE4-26E41F7F3CAA}" srcOrd="0" destOrd="0" presId="urn:microsoft.com/office/officeart/2018/5/layout/IconCircleLabelList"/>
    <dgm:cxn modelId="{F0600CFD-709D-4738-86C9-1AE4C6C7215C}" type="presParOf" srcId="{1576D27A-A76E-45E7-A013-657BE60C0C1E}" destId="{36B13F8A-BD02-463C-A420-569CE9C710FC}" srcOrd="1" destOrd="0" presId="urn:microsoft.com/office/officeart/2018/5/layout/IconCircleLabelList"/>
    <dgm:cxn modelId="{51315C8F-8EC9-4AD3-897B-9B9FA50D4DA7}" type="presParOf" srcId="{1576D27A-A76E-45E7-A013-657BE60C0C1E}" destId="{4A22281C-972A-4700-8B61-ADD7A8D741DE}" srcOrd="2" destOrd="0" presId="urn:microsoft.com/office/officeart/2018/5/layout/IconCircleLabelList"/>
    <dgm:cxn modelId="{523CC787-EF28-499C-ADC1-0DAF4B63C23E}" type="presParOf" srcId="{1576D27A-A76E-45E7-A013-657BE60C0C1E}" destId="{71E8378C-1DBA-4378-810A-2F9F6CD72870}" srcOrd="3" destOrd="0" presId="urn:microsoft.com/office/officeart/2018/5/layout/IconCircleLabelList"/>
    <dgm:cxn modelId="{83841D1A-D9B3-4AAD-A214-9A3AE601C955}" type="presParOf" srcId="{055EADC1-5A45-4A0A-B965-CECEC823DA17}" destId="{A45D674D-C93A-406A-8C86-4DB5DC3697DD}" srcOrd="7" destOrd="0" presId="urn:microsoft.com/office/officeart/2018/5/layout/IconCircleLabelList"/>
    <dgm:cxn modelId="{E8CF5DDF-89C9-4677-8CEF-753F55BDAD7C}" type="presParOf" srcId="{055EADC1-5A45-4A0A-B965-CECEC823DA17}" destId="{C2750CE2-9918-48D6-8A3A-1025D4747BC7}" srcOrd="8" destOrd="0" presId="urn:microsoft.com/office/officeart/2018/5/layout/IconCircleLabelList"/>
    <dgm:cxn modelId="{03AC7C9C-FE9D-40D2-B3AC-D77AF208D584}" type="presParOf" srcId="{C2750CE2-9918-48D6-8A3A-1025D4747BC7}" destId="{07861B95-1ECF-4710-B264-D5C22663F302}" srcOrd="0" destOrd="0" presId="urn:microsoft.com/office/officeart/2018/5/layout/IconCircleLabelList"/>
    <dgm:cxn modelId="{48C203DF-A329-46D6-AE0F-464FA9CD9F13}" type="presParOf" srcId="{C2750CE2-9918-48D6-8A3A-1025D4747BC7}" destId="{9CF30DE4-C871-42EC-9EF3-AFFF8D2FDAD4}" srcOrd="1" destOrd="0" presId="urn:microsoft.com/office/officeart/2018/5/layout/IconCircleLabelList"/>
    <dgm:cxn modelId="{28AADFE4-9D5A-4F60-9C05-187CCFD11258}" type="presParOf" srcId="{C2750CE2-9918-48D6-8A3A-1025D4747BC7}" destId="{F8BE5E5D-4A8C-4C5C-8722-D778A80D1429}" srcOrd="2" destOrd="0" presId="urn:microsoft.com/office/officeart/2018/5/layout/IconCircleLabelList"/>
    <dgm:cxn modelId="{08F0A01A-E47A-437A-8C17-865321BC29EE}" type="presParOf" srcId="{C2750CE2-9918-48D6-8A3A-1025D4747BC7}" destId="{2AED25E1-6AD2-45B6-9BC2-6EA0A578C7BE}" srcOrd="3" destOrd="0" presId="urn:microsoft.com/office/officeart/2018/5/layout/IconCircleLabelList"/>
    <dgm:cxn modelId="{42612243-FBED-4FC4-A107-4851BC0C1E5C}" type="presParOf" srcId="{055EADC1-5A45-4A0A-B965-CECEC823DA17}" destId="{97C472FE-0D5A-49B1-87FF-4C436D42ACDA}" srcOrd="9" destOrd="0" presId="urn:microsoft.com/office/officeart/2018/5/layout/IconCircleLabelList"/>
    <dgm:cxn modelId="{70B5A58E-B99E-47B8-B1FA-DC1A97F184CB}" type="presParOf" srcId="{055EADC1-5A45-4A0A-B965-CECEC823DA17}" destId="{A272DFDF-F8AD-425F-A73E-33D67C8F5DFD}" srcOrd="10" destOrd="0" presId="urn:microsoft.com/office/officeart/2018/5/layout/IconCircleLabelList"/>
    <dgm:cxn modelId="{4F5A617C-7C54-473E-A2F4-C3C84311584D}" type="presParOf" srcId="{A272DFDF-F8AD-425F-A73E-33D67C8F5DFD}" destId="{FF497556-008A-4944-B2EF-3CE6D76856A4}" srcOrd="0" destOrd="0" presId="urn:microsoft.com/office/officeart/2018/5/layout/IconCircleLabelList"/>
    <dgm:cxn modelId="{C4C0F549-4D2D-43D9-A6AD-EBFBF63F197F}" type="presParOf" srcId="{A272DFDF-F8AD-425F-A73E-33D67C8F5DFD}" destId="{445F2500-D243-45FE-9C7F-87761C35651A}" srcOrd="1" destOrd="0" presId="urn:microsoft.com/office/officeart/2018/5/layout/IconCircleLabelList"/>
    <dgm:cxn modelId="{C93B2B40-2A4E-4A4A-9F5C-13C59F8E37B4}" type="presParOf" srcId="{A272DFDF-F8AD-425F-A73E-33D67C8F5DFD}" destId="{AC0CB155-2E01-444C-8C0B-D3E81556D7C6}" srcOrd="2" destOrd="0" presId="urn:microsoft.com/office/officeart/2018/5/layout/IconCircleLabelList"/>
    <dgm:cxn modelId="{5142E5FD-0479-4B25-9291-8FF38055286A}" type="presParOf" srcId="{A272DFDF-F8AD-425F-A73E-33D67C8F5DFD}" destId="{FF06AD7D-DAA9-4FF7-AA44-CF89157795BC}" srcOrd="3" destOrd="0" presId="urn:microsoft.com/office/officeart/2018/5/layout/IconCircle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E57E20-733B-4BE7-9E06-3B4B8B9A985A}">
      <dsp:nvSpPr>
        <dsp:cNvPr id="0" name=""/>
        <dsp:cNvSpPr/>
      </dsp:nvSpPr>
      <dsp:spPr>
        <a:xfrm>
          <a:off x="0" y="68262"/>
          <a:ext cx="8229600" cy="1099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Leads investigations into complaints of discrimination, harassment and sexual violence by organizing an impartial and administrative review and, if necessary, recommending equitable resolutions into complaints</a:t>
          </a:r>
          <a:endParaRPr lang="en-US" sz="2000" kern="1200" dirty="0"/>
        </a:p>
      </dsp:txBody>
      <dsp:txXfrm>
        <a:off x="53688" y="121950"/>
        <a:ext cx="8122224" cy="992424"/>
      </dsp:txXfrm>
    </dsp:sp>
    <dsp:sp modelId="{85E2D0CB-9752-4E56-8FEE-E7FF8819DEA6}">
      <dsp:nvSpPr>
        <dsp:cNvPr id="0" name=""/>
        <dsp:cNvSpPr/>
      </dsp:nvSpPr>
      <dsp:spPr>
        <a:xfrm>
          <a:off x="0" y="1225662"/>
          <a:ext cx="8229600" cy="1099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Serves as the designated office responsible for coordinating the University's compliance with Title IX of the Education Amendments of 1972</a:t>
          </a:r>
          <a:endParaRPr lang="en-US" sz="2000" kern="1200" dirty="0"/>
        </a:p>
      </dsp:txBody>
      <dsp:txXfrm>
        <a:off x="53688" y="1279350"/>
        <a:ext cx="8122224" cy="992424"/>
      </dsp:txXfrm>
    </dsp:sp>
    <dsp:sp modelId="{C3592EBF-6B25-4321-8D27-6ABE05391B40}">
      <dsp:nvSpPr>
        <dsp:cNvPr id="0" name=""/>
        <dsp:cNvSpPr/>
      </dsp:nvSpPr>
      <dsp:spPr>
        <a:xfrm>
          <a:off x="0" y="2383062"/>
          <a:ext cx="8229600" cy="1099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Develops and delivers detailed educational programs concerning discrimination, harassment, sexual violence, affirmative action, diversity, inclusion and respectful workplace conduct</a:t>
          </a:r>
          <a:endParaRPr lang="en-US" sz="2000" kern="1200" dirty="0"/>
        </a:p>
      </dsp:txBody>
      <dsp:txXfrm>
        <a:off x="53688" y="2436750"/>
        <a:ext cx="8122224" cy="992424"/>
      </dsp:txXfrm>
    </dsp:sp>
    <dsp:sp modelId="{D196CDC2-02A5-4133-972E-C8522FE6108E}">
      <dsp:nvSpPr>
        <dsp:cNvPr id="0" name=""/>
        <dsp:cNvSpPr/>
      </dsp:nvSpPr>
      <dsp:spPr>
        <a:xfrm>
          <a:off x="0" y="3540462"/>
          <a:ext cx="8229600" cy="1099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Recommends, writes, interprets and implements policies and procedures in support of non-discrimination</a:t>
          </a:r>
          <a:endParaRPr lang="en-US" sz="2000" kern="1200" dirty="0"/>
        </a:p>
      </dsp:txBody>
      <dsp:txXfrm>
        <a:off x="53688" y="3594150"/>
        <a:ext cx="8122224" cy="9924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79422D-65A6-4962-A54C-E249D089C80B}">
      <dsp:nvSpPr>
        <dsp:cNvPr id="0" name=""/>
        <dsp:cNvSpPr/>
      </dsp:nvSpPr>
      <dsp:spPr>
        <a:xfrm>
          <a:off x="495061" y="645"/>
          <a:ext cx="2262336" cy="1357401"/>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0" kern="1200" cap="none" spc="0" dirty="0">
              <a:ln w="0"/>
              <a:solidFill>
                <a:schemeClr val="tx1"/>
              </a:solidFill>
              <a:effectLst>
                <a:outerShdw blurRad="38100" dist="19050" dir="2700000" algn="tl" rotWithShape="0">
                  <a:schemeClr val="dk1">
                    <a:alpha val="40000"/>
                  </a:schemeClr>
                </a:outerShdw>
              </a:effectLst>
            </a:rPr>
            <a:t>Scheduling arrangements</a:t>
          </a:r>
        </a:p>
      </dsp:txBody>
      <dsp:txXfrm>
        <a:off x="495061" y="645"/>
        <a:ext cx="2262336" cy="1357401"/>
      </dsp:txXfrm>
    </dsp:sp>
    <dsp:sp modelId="{4BF41E0F-E427-4BDD-ABB2-2CCA6991DEAE}">
      <dsp:nvSpPr>
        <dsp:cNvPr id="0" name=""/>
        <dsp:cNvSpPr/>
      </dsp:nvSpPr>
      <dsp:spPr>
        <a:xfrm>
          <a:off x="2983631" y="645"/>
          <a:ext cx="2262336" cy="1357401"/>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0" kern="1200" cap="none" spc="0" dirty="0">
              <a:ln w="0"/>
              <a:solidFill>
                <a:schemeClr val="tx1"/>
              </a:solidFill>
              <a:effectLst>
                <a:outerShdw blurRad="38100" dist="19050" dir="2700000" algn="tl" rotWithShape="0">
                  <a:schemeClr val="dk1">
                    <a:alpha val="40000"/>
                  </a:schemeClr>
                </a:outerShdw>
              </a:effectLst>
            </a:rPr>
            <a:t>No-contact orders</a:t>
          </a:r>
        </a:p>
      </dsp:txBody>
      <dsp:txXfrm>
        <a:off x="2983631" y="645"/>
        <a:ext cx="2262336" cy="1357401"/>
      </dsp:txXfrm>
    </dsp:sp>
    <dsp:sp modelId="{A1DF4E84-0F48-40FD-83C7-3AB6ACF5CCAB}">
      <dsp:nvSpPr>
        <dsp:cNvPr id="0" name=""/>
        <dsp:cNvSpPr/>
      </dsp:nvSpPr>
      <dsp:spPr>
        <a:xfrm>
          <a:off x="5472201" y="645"/>
          <a:ext cx="2262336" cy="1357401"/>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0" kern="1200" cap="none" spc="0" dirty="0">
              <a:ln w="0"/>
              <a:solidFill>
                <a:schemeClr val="tx1"/>
              </a:solidFill>
              <a:effectLst>
                <a:outerShdw blurRad="38100" dist="19050" dir="2700000" algn="tl" rotWithShape="0">
                  <a:schemeClr val="dk1">
                    <a:alpha val="40000"/>
                  </a:schemeClr>
                </a:outerShdw>
              </a:effectLst>
            </a:rPr>
            <a:t>Housing assignments</a:t>
          </a:r>
        </a:p>
      </dsp:txBody>
      <dsp:txXfrm>
        <a:off x="5472201" y="645"/>
        <a:ext cx="2262336" cy="1357401"/>
      </dsp:txXfrm>
    </dsp:sp>
    <dsp:sp modelId="{295F2CCA-6A07-4E3F-A9B0-E6320F928C73}">
      <dsp:nvSpPr>
        <dsp:cNvPr id="0" name=""/>
        <dsp:cNvSpPr/>
      </dsp:nvSpPr>
      <dsp:spPr>
        <a:xfrm>
          <a:off x="495061" y="1584280"/>
          <a:ext cx="2262336" cy="1357401"/>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0" kern="1200" cap="none" spc="0" dirty="0">
              <a:ln w="0"/>
              <a:solidFill>
                <a:schemeClr val="tx1"/>
              </a:solidFill>
              <a:effectLst>
                <a:outerShdw blurRad="38100" dist="19050" dir="2700000" algn="tl" rotWithShape="0">
                  <a:schemeClr val="dk1">
                    <a:alpha val="40000"/>
                  </a:schemeClr>
                </a:outerShdw>
              </a:effectLst>
            </a:rPr>
            <a:t>Parking assignments</a:t>
          </a:r>
        </a:p>
      </dsp:txBody>
      <dsp:txXfrm>
        <a:off x="495061" y="1584280"/>
        <a:ext cx="2262336" cy="1357401"/>
      </dsp:txXfrm>
    </dsp:sp>
    <dsp:sp modelId="{280CCB43-C384-47A2-B565-135121AA4781}">
      <dsp:nvSpPr>
        <dsp:cNvPr id="0" name=""/>
        <dsp:cNvSpPr/>
      </dsp:nvSpPr>
      <dsp:spPr>
        <a:xfrm>
          <a:off x="2983631" y="1584280"/>
          <a:ext cx="2262336" cy="1357401"/>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0" kern="1200" cap="none" spc="0" dirty="0">
              <a:ln w="0"/>
              <a:solidFill>
                <a:schemeClr val="tx1"/>
              </a:solidFill>
              <a:effectLst>
                <a:outerShdw blurRad="38100" dist="19050" dir="2700000" algn="tl" rotWithShape="0">
                  <a:schemeClr val="dk1">
                    <a:alpha val="40000"/>
                  </a:schemeClr>
                </a:outerShdw>
              </a:effectLst>
            </a:rPr>
            <a:t>Resource assistance</a:t>
          </a:r>
        </a:p>
      </dsp:txBody>
      <dsp:txXfrm>
        <a:off x="2983631" y="1584280"/>
        <a:ext cx="2262336" cy="1357401"/>
      </dsp:txXfrm>
    </dsp:sp>
    <dsp:sp modelId="{558AE335-33C2-4C8C-B830-610339188A84}">
      <dsp:nvSpPr>
        <dsp:cNvPr id="0" name=""/>
        <dsp:cNvSpPr/>
      </dsp:nvSpPr>
      <dsp:spPr>
        <a:xfrm>
          <a:off x="5472201" y="1584280"/>
          <a:ext cx="2262336" cy="1357401"/>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0" kern="1200" cap="none" spc="0" dirty="0">
              <a:ln w="0"/>
              <a:solidFill>
                <a:schemeClr val="tx1"/>
              </a:solidFill>
              <a:effectLst>
                <a:outerShdw blurRad="38100" dist="19050" dir="2700000" algn="tl" rotWithShape="0">
                  <a:schemeClr val="dk1">
                    <a:alpha val="40000"/>
                  </a:schemeClr>
                </a:outerShdw>
              </a:effectLst>
            </a:rPr>
            <a:t>Seek law enforcement assistance</a:t>
          </a:r>
        </a:p>
      </dsp:txBody>
      <dsp:txXfrm>
        <a:off x="5472201" y="1584280"/>
        <a:ext cx="2262336" cy="1357401"/>
      </dsp:txXfrm>
    </dsp:sp>
    <dsp:sp modelId="{F6B513A9-724B-4334-A06E-A633B72D2847}">
      <dsp:nvSpPr>
        <dsp:cNvPr id="0" name=""/>
        <dsp:cNvSpPr/>
      </dsp:nvSpPr>
      <dsp:spPr>
        <a:xfrm>
          <a:off x="1739346" y="3083838"/>
          <a:ext cx="2262336" cy="1357401"/>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0" kern="1200" cap="none" spc="0" dirty="0">
              <a:ln w="0"/>
              <a:solidFill>
                <a:schemeClr val="tx1"/>
              </a:solidFill>
              <a:effectLst>
                <a:outerShdw blurRad="38100" dist="19050" dir="2700000" algn="tl" rotWithShape="0">
                  <a:schemeClr val="dk1">
                    <a:alpha val="40000"/>
                  </a:schemeClr>
                </a:outerShdw>
              </a:effectLst>
            </a:rPr>
            <a:t>Advisors</a:t>
          </a:r>
        </a:p>
      </dsp:txBody>
      <dsp:txXfrm>
        <a:off x="1739346" y="3083838"/>
        <a:ext cx="2262336" cy="1357401"/>
      </dsp:txXfrm>
    </dsp:sp>
    <dsp:sp modelId="{68064A54-2A77-4CB8-A4DB-70B5513F4222}">
      <dsp:nvSpPr>
        <dsp:cNvPr id="0" name=""/>
        <dsp:cNvSpPr/>
      </dsp:nvSpPr>
      <dsp:spPr>
        <a:xfrm>
          <a:off x="4217396" y="3073318"/>
          <a:ext cx="2262336" cy="1357401"/>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0" kern="1200" cap="none" spc="0" dirty="0">
              <a:ln w="0"/>
              <a:solidFill>
                <a:schemeClr val="tx1"/>
              </a:solidFill>
              <a:effectLst>
                <a:outerShdw blurRad="38100" dist="19050" dir="2700000" algn="tl" rotWithShape="0">
                  <a:schemeClr val="dk1">
                    <a:alpha val="40000"/>
                  </a:schemeClr>
                </a:outerShdw>
              </a:effectLst>
            </a:rPr>
            <a:t>Academic modifications</a:t>
          </a:r>
        </a:p>
      </dsp:txBody>
      <dsp:txXfrm>
        <a:off x="4217396" y="3073318"/>
        <a:ext cx="2262336" cy="13574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69AD05-FBE3-477B-9A08-DD0C6A1B96EE}">
      <dsp:nvSpPr>
        <dsp:cNvPr id="0" name=""/>
        <dsp:cNvSpPr/>
      </dsp:nvSpPr>
      <dsp:spPr>
        <a:xfrm>
          <a:off x="2528069" y="0"/>
          <a:ext cx="6614279" cy="105193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a:t>Federal law that prohibits sex discrimination in educational institutions</a:t>
          </a:r>
        </a:p>
      </dsp:txBody>
      <dsp:txXfrm>
        <a:off x="2528069" y="131492"/>
        <a:ext cx="6219805" cy="788949"/>
      </dsp:txXfrm>
    </dsp:sp>
    <dsp:sp modelId="{339487B4-F779-4869-B24C-475173B4A648}">
      <dsp:nvSpPr>
        <dsp:cNvPr id="0" name=""/>
        <dsp:cNvSpPr/>
      </dsp:nvSpPr>
      <dsp:spPr>
        <a:xfrm>
          <a:off x="1651" y="1325"/>
          <a:ext cx="2526418" cy="10519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n-US" sz="2000" kern="1200" dirty="0"/>
            <a:t>Title IX</a:t>
          </a:r>
        </a:p>
      </dsp:txBody>
      <dsp:txXfrm>
        <a:off x="53002" y="52676"/>
        <a:ext cx="2423716" cy="949230"/>
      </dsp:txXfrm>
    </dsp:sp>
    <dsp:sp modelId="{B05967F9-626F-48EC-A837-EC943BAA69DD}">
      <dsp:nvSpPr>
        <dsp:cNvPr id="0" name=""/>
        <dsp:cNvSpPr/>
      </dsp:nvSpPr>
      <dsp:spPr>
        <a:xfrm>
          <a:off x="2531727" y="1158452"/>
          <a:ext cx="6608004" cy="105193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a:t>Requires colleges and universities to disclose information regarding crime on and around campus</a:t>
          </a:r>
        </a:p>
      </dsp:txBody>
      <dsp:txXfrm>
        <a:off x="2531727" y="1289944"/>
        <a:ext cx="6213530" cy="788949"/>
      </dsp:txXfrm>
    </dsp:sp>
    <dsp:sp modelId="{31C48E81-4C47-4632-BEE2-331382C644DA}">
      <dsp:nvSpPr>
        <dsp:cNvPr id="0" name=""/>
        <dsp:cNvSpPr/>
      </dsp:nvSpPr>
      <dsp:spPr>
        <a:xfrm>
          <a:off x="4268" y="1158452"/>
          <a:ext cx="2527458" cy="10519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n-US" sz="2000" kern="1200" dirty="0" err="1"/>
            <a:t>Clery</a:t>
          </a:r>
          <a:r>
            <a:rPr lang="en-US" sz="2000" kern="1200" dirty="0"/>
            <a:t> Act</a:t>
          </a:r>
        </a:p>
      </dsp:txBody>
      <dsp:txXfrm>
        <a:off x="55619" y="1209803"/>
        <a:ext cx="2424756" cy="949230"/>
      </dsp:txXfrm>
    </dsp:sp>
    <dsp:sp modelId="{5D8CAF6F-B044-41B5-990E-20E9E47C4E01}">
      <dsp:nvSpPr>
        <dsp:cNvPr id="0" name=""/>
        <dsp:cNvSpPr/>
      </dsp:nvSpPr>
      <dsp:spPr>
        <a:xfrm>
          <a:off x="2612550" y="2315578"/>
          <a:ext cx="6531449" cy="105193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a:t>Aimed at improving how colleges address sexual violence; imposes obligations to revise policies and practices</a:t>
          </a:r>
        </a:p>
      </dsp:txBody>
      <dsp:txXfrm>
        <a:off x="2612550" y="2447070"/>
        <a:ext cx="6136975" cy="788949"/>
      </dsp:txXfrm>
    </dsp:sp>
    <dsp:sp modelId="{C3E76948-06A2-4177-85EF-3BA93AECBD2A}">
      <dsp:nvSpPr>
        <dsp:cNvPr id="0" name=""/>
        <dsp:cNvSpPr/>
      </dsp:nvSpPr>
      <dsp:spPr>
        <a:xfrm>
          <a:off x="0" y="2315578"/>
          <a:ext cx="2612550" cy="10519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n-US" sz="2000" kern="1200" dirty="0"/>
            <a:t>VAWA - Violence Against Women Act</a:t>
          </a:r>
        </a:p>
      </dsp:txBody>
      <dsp:txXfrm>
        <a:off x="51351" y="2366929"/>
        <a:ext cx="2509848" cy="949230"/>
      </dsp:txXfrm>
    </dsp:sp>
    <dsp:sp modelId="{094640FA-7DCA-4971-BF05-41FAAFFDC87A}">
      <dsp:nvSpPr>
        <dsp:cNvPr id="0" name=""/>
        <dsp:cNvSpPr/>
      </dsp:nvSpPr>
      <dsp:spPr>
        <a:xfrm>
          <a:off x="2605513" y="3472704"/>
          <a:ext cx="6537972" cy="105193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a:t>Part of the VAWA amendments, made changes to the Jeanne Clery Act; requires colleges to report additional sexually violent crimes</a:t>
          </a:r>
        </a:p>
      </dsp:txBody>
      <dsp:txXfrm>
        <a:off x="2605513" y="3604196"/>
        <a:ext cx="6143498" cy="788949"/>
      </dsp:txXfrm>
    </dsp:sp>
    <dsp:sp modelId="{2F302291-EBED-497F-9628-ACA6F3FA2FE1}">
      <dsp:nvSpPr>
        <dsp:cNvPr id="0" name=""/>
        <dsp:cNvSpPr/>
      </dsp:nvSpPr>
      <dsp:spPr>
        <a:xfrm>
          <a:off x="514" y="3472704"/>
          <a:ext cx="2604999" cy="10519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n-US" sz="2000" kern="1200" dirty="0" err="1"/>
            <a:t>SaVE</a:t>
          </a:r>
          <a:r>
            <a:rPr lang="en-US" sz="2000" kern="1200" dirty="0"/>
            <a:t> Act - Campus Sexual Violence Elimination Act</a:t>
          </a:r>
        </a:p>
      </dsp:txBody>
      <dsp:txXfrm>
        <a:off x="51865" y="3524055"/>
        <a:ext cx="2502297" cy="949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67DAE-E2DF-4FBB-A09C-4967D98F61D0}">
      <dsp:nvSpPr>
        <dsp:cNvPr id="0" name=""/>
        <dsp:cNvSpPr/>
      </dsp:nvSpPr>
      <dsp:spPr>
        <a:xfrm>
          <a:off x="585916" y="1423"/>
          <a:ext cx="1041169" cy="1041169"/>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DB4BD3-E42A-4B0A-8326-805D2BC6D84B}">
      <dsp:nvSpPr>
        <dsp:cNvPr id="0" name=""/>
        <dsp:cNvSpPr/>
      </dsp:nvSpPr>
      <dsp:spPr>
        <a:xfrm>
          <a:off x="807805" y="223312"/>
          <a:ext cx="597392" cy="597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76C582C-2754-46A1-AC7C-8F9B68DD463E}">
      <dsp:nvSpPr>
        <dsp:cNvPr id="0" name=""/>
        <dsp:cNvSpPr/>
      </dsp:nvSpPr>
      <dsp:spPr>
        <a:xfrm>
          <a:off x="253083" y="1366892"/>
          <a:ext cx="1706835" cy="682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latin typeface="+mn-lt"/>
              <a:cs typeface="Arial" panose="020B0604020202020204" pitchFamily="34" charset="0"/>
            </a:rPr>
            <a:t>Determine what happened</a:t>
          </a:r>
        </a:p>
      </dsp:txBody>
      <dsp:txXfrm>
        <a:off x="253083" y="1366892"/>
        <a:ext cx="1706835" cy="682734"/>
      </dsp:txXfrm>
    </dsp:sp>
    <dsp:sp modelId="{11D2F032-B18D-439C-B980-D1B177C0B285}">
      <dsp:nvSpPr>
        <dsp:cNvPr id="0" name=""/>
        <dsp:cNvSpPr/>
      </dsp:nvSpPr>
      <dsp:spPr>
        <a:xfrm>
          <a:off x="2591448" y="1423"/>
          <a:ext cx="1041169" cy="1041169"/>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457784-A1F2-46E4-9430-EB02C0C2591E}">
      <dsp:nvSpPr>
        <dsp:cNvPr id="0" name=""/>
        <dsp:cNvSpPr/>
      </dsp:nvSpPr>
      <dsp:spPr>
        <a:xfrm>
          <a:off x="2813337" y="223312"/>
          <a:ext cx="597392" cy="597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1F5B070-5F6B-4714-9743-1DF2B351590F}">
      <dsp:nvSpPr>
        <dsp:cNvPr id="0" name=""/>
        <dsp:cNvSpPr/>
      </dsp:nvSpPr>
      <dsp:spPr>
        <a:xfrm>
          <a:off x="2258615" y="1366892"/>
          <a:ext cx="1706835" cy="682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latin typeface="+mn-lt"/>
              <a:cs typeface="Arial" panose="020B0604020202020204" pitchFamily="34" charset="0"/>
            </a:rPr>
            <a:t>Prevent reoccurrence</a:t>
          </a:r>
        </a:p>
      </dsp:txBody>
      <dsp:txXfrm>
        <a:off x="2258615" y="1366892"/>
        <a:ext cx="1706835" cy="682734"/>
      </dsp:txXfrm>
    </dsp:sp>
    <dsp:sp modelId="{70A2A3E9-6C2E-4B05-8A66-03EBBE843047}">
      <dsp:nvSpPr>
        <dsp:cNvPr id="0" name=""/>
        <dsp:cNvSpPr/>
      </dsp:nvSpPr>
      <dsp:spPr>
        <a:xfrm>
          <a:off x="4596981" y="1423"/>
          <a:ext cx="1041169" cy="1041169"/>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722D31-EB27-471A-AA44-2EEF8C601466}">
      <dsp:nvSpPr>
        <dsp:cNvPr id="0" name=""/>
        <dsp:cNvSpPr/>
      </dsp:nvSpPr>
      <dsp:spPr>
        <a:xfrm>
          <a:off x="4818869" y="223312"/>
          <a:ext cx="597392" cy="597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922BDD4-2FF1-43A9-855B-2805E4E08ABE}">
      <dsp:nvSpPr>
        <dsp:cNvPr id="0" name=""/>
        <dsp:cNvSpPr/>
      </dsp:nvSpPr>
      <dsp:spPr>
        <a:xfrm>
          <a:off x="4264148" y="1366892"/>
          <a:ext cx="1706835" cy="682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latin typeface="+mn-lt"/>
              <a:cs typeface="Arial" panose="020B0604020202020204" pitchFamily="34" charset="0"/>
            </a:rPr>
            <a:t>Ensure compliance with policies</a:t>
          </a:r>
        </a:p>
      </dsp:txBody>
      <dsp:txXfrm>
        <a:off x="4264148" y="1366892"/>
        <a:ext cx="1706835" cy="682734"/>
      </dsp:txXfrm>
    </dsp:sp>
    <dsp:sp modelId="{6D8C8CEC-19FB-47E3-8FE4-26E41F7F3CAA}">
      <dsp:nvSpPr>
        <dsp:cNvPr id="0" name=""/>
        <dsp:cNvSpPr/>
      </dsp:nvSpPr>
      <dsp:spPr>
        <a:xfrm>
          <a:off x="6602513" y="1423"/>
          <a:ext cx="1041169" cy="1041169"/>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B13F8A-BD02-463C-A420-569CE9C710FC}">
      <dsp:nvSpPr>
        <dsp:cNvPr id="0" name=""/>
        <dsp:cNvSpPr/>
      </dsp:nvSpPr>
      <dsp:spPr>
        <a:xfrm>
          <a:off x="6824402" y="223312"/>
          <a:ext cx="597392" cy="597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1E8378C-1DBA-4378-810A-2F9F6CD72870}">
      <dsp:nvSpPr>
        <dsp:cNvPr id="0" name=""/>
        <dsp:cNvSpPr/>
      </dsp:nvSpPr>
      <dsp:spPr>
        <a:xfrm>
          <a:off x="6269680" y="1366892"/>
          <a:ext cx="1706835" cy="682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latin typeface="+mn-lt"/>
            </a:rPr>
            <a:t>Resolve issues</a:t>
          </a:r>
          <a:endParaRPr lang="en-US" sz="1400" kern="1200">
            <a:latin typeface="+mn-lt"/>
            <a:cs typeface="Arial" panose="020B0604020202020204" pitchFamily="34" charset="0"/>
          </a:endParaRPr>
        </a:p>
      </dsp:txBody>
      <dsp:txXfrm>
        <a:off x="6269680" y="1366892"/>
        <a:ext cx="1706835" cy="682734"/>
      </dsp:txXfrm>
    </dsp:sp>
    <dsp:sp modelId="{07861B95-1ECF-4710-B264-D5C22663F302}">
      <dsp:nvSpPr>
        <dsp:cNvPr id="0" name=""/>
        <dsp:cNvSpPr/>
      </dsp:nvSpPr>
      <dsp:spPr>
        <a:xfrm>
          <a:off x="2591448" y="2476335"/>
          <a:ext cx="1041169" cy="1041169"/>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F30DE4-C871-42EC-9EF3-AFFF8D2FDAD4}">
      <dsp:nvSpPr>
        <dsp:cNvPr id="0" name=""/>
        <dsp:cNvSpPr/>
      </dsp:nvSpPr>
      <dsp:spPr>
        <a:xfrm>
          <a:off x="2813337" y="2698224"/>
          <a:ext cx="597392" cy="59739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AED25E1-6AD2-45B6-9BC2-6EA0A578C7BE}">
      <dsp:nvSpPr>
        <dsp:cNvPr id="0" name=""/>
        <dsp:cNvSpPr/>
      </dsp:nvSpPr>
      <dsp:spPr>
        <a:xfrm>
          <a:off x="2258615" y="3841804"/>
          <a:ext cx="1706835" cy="682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latin typeface="+mn-lt"/>
              <a:cs typeface="Arial" panose="020B0604020202020204" pitchFamily="34" charset="0"/>
            </a:rPr>
            <a:t>Required by law or policy</a:t>
          </a:r>
        </a:p>
      </dsp:txBody>
      <dsp:txXfrm>
        <a:off x="2258615" y="3841804"/>
        <a:ext cx="1706835" cy="682734"/>
      </dsp:txXfrm>
    </dsp:sp>
    <dsp:sp modelId="{FF497556-008A-4944-B2EF-3CE6D76856A4}">
      <dsp:nvSpPr>
        <dsp:cNvPr id="0" name=""/>
        <dsp:cNvSpPr/>
      </dsp:nvSpPr>
      <dsp:spPr>
        <a:xfrm>
          <a:off x="4596981" y="2476335"/>
          <a:ext cx="1041169" cy="1041169"/>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5F2500-D243-45FE-9C7F-87761C35651A}">
      <dsp:nvSpPr>
        <dsp:cNvPr id="0" name=""/>
        <dsp:cNvSpPr/>
      </dsp:nvSpPr>
      <dsp:spPr>
        <a:xfrm>
          <a:off x="4818869" y="2698224"/>
          <a:ext cx="597392" cy="59739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F06AD7D-DAA9-4FF7-AA44-CF89157795BC}">
      <dsp:nvSpPr>
        <dsp:cNvPr id="0" name=""/>
        <dsp:cNvSpPr/>
      </dsp:nvSpPr>
      <dsp:spPr>
        <a:xfrm>
          <a:off x="4264148" y="3841804"/>
          <a:ext cx="1706835" cy="682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a:latin typeface="+mn-lt"/>
              <a:cs typeface="Arial" panose="020B0604020202020204" pitchFamily="34" charset="0"/>
            </a:rPr>
            <a:t>Reduce risk of liability</a:t>
          </a:r>
        </a:p>
      </dsp:txBody>
      <dsp:txXfrm>
        <a:off x="4264148" y="3841804"/>
        <a:ext cx="1706835" cy="68273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850E41-4530-4BD4-8FE3-CC58A8D671D3}" type="datetimeFigureOut">
              <a:rPr lang="en-US" smtClean="0"/>
              <a:t>4/18/22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CCAD51-6B32-48E8-B786-D587F9216D0D}" type="slidenum">
              <a:rPr lang="en-US" smtClean="0"/>
              <a:t>‹#›</a:t>
            </a:fld>
            <a:endParaRPr lang="en-US"/>
          </a:p>
        </p:txBody>
      </p:sp>
    </p:spTree>
    <p:extLst>
      <p:ext uri="{BB962C8B-B14F-4D97-AF65-F5344CB8AC3E}">
        <p14:creationId xmlns:p14="http://schemas.microsoft.com/office/powerpoint/2010/main" val="2011100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CCAD51-6B32-48E8-B786-D587F9216D0D}" type="slidenum">
              <a:rPr lang="en-US" smtClean="0"/>
              <a:t>3</a:t>
            </a:fld>
            <a:endParaRPr lang="en-US"/>
          </a:p>
        </p:txBody>
      </p:sp>
    </p:spTree>
    <p:extLst>
      <p:ext uri="{BB962C8B-B14F-4D97-AF65-F5344CB8AC3E}">
        <p14:creationId xmlns:p14="http://schemas.microsoft.com/office/powerpoint/2010/main" val="2324056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CCAD51-6B32-48E8-B786-D587F9216D0D}" type="slidenum">
              <a:rPr lang="en-US" smtClean="0"/>
              <a:t>6</a:t>
            </a:fld>
            <a:endParaRPr lang="en-US"/>
          </a:p>
        </p:txBody>
      </p:sp>
    </p:spTree>
    <p:extLst>
      <p:ext uri="{BB962C8B-B14F-4D97-AF65-F5344CB8AC3E}">
        <p14:creationId xmlns:p14="http://schemas.microsoft.com/office/powerpoint/2010/main" val="1382399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28DAA7E8-E395-4125-9B8E-DE0E8932AB0E}" type="slidenum">
              <a:rPr lang="en-US" smtClean="0"/>
              <a:t>8</a:t>
            </a:fld>
            <a:endParaRPr lang="en-US"/>
          </a:p>
        </p:txBody>
      </p:sp>
    </p:spTree>
    <p:extLst>
      <p:ext uri="{BB962C8B-B14F-4D97-AF65-F5344CB8AC3E}">
        <p14:creationId xmlns:p14="http://schemas.microsoft.com/office/powerpoint/2010/main" val="4128774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CCAD51-6B32-48E8-B786-D587F9216D0D}" type="slidenum">
              <a:rPr lang="en-US" smtClean="0"/>
              <a:t>9</a:t>
            </a:fld>
            <a:endParaRPr lang="en-US"/>
          </a:p>
        </p:txBody>
      </p:sp>
    </p:spTree>
    <p:extLst>
      <p:ext uri="{BB962C8B-B14F-4D97-AF65-F5344CB8AC3E}">
        <p14:creationId xmlns:p14="http://schemas.microsoft.com/office/powerpoint/2010/main" val="3474553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CCAD51-6B32-48E8-B786-D587F9216D0D}" type="slidenum">
              <a:rPr lang="en-US" smtClean="0"/>
              <a:t>10</a:t>
            </a:fld>
            <a:endParaRPr lang="en-US"/>
          </a:p>
        </p:txBody>
      </p:sp>
    </p:spTree>
    <p:extLst>
      <p:ext uri="{BB962C8B-B14F-4D97-AF65-F5344CB8AC3E}">
        <p14:creationId xmlns:p14="http://schemas.microsoft.com/office/powerpoint/2010/main" val="2156738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CCAD51-6B32-48E8-B786-D587F9216D0D}" type="slidenum">
              <a:rPr lang="en-US" smtClean="0"/>
              <a:t>11</a:t>
            </a:fld>
            <a:endParaRPr lang="en-US"/>
          </a:p>
        </p:txBody>
      </p:sp>
    </p:spTree>
    <p:extLst>
      <p:ext uri="{BB962C8B-B14F-4D97-AF65-F5344CB8AC3E}">
        <p14:creationId xmlns:p14="http://schemas.microsoft.com/office/powerpoint/2010/main" val="3995013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CCAD51-6B32-48E8-B786-D587F9216D0D}" type="slidenum">
              <a:rPr lang="en-US" smtClean="0"/>
              <a:t>12</a:t>
            </a:fld>
            <a:endParaRPr lang="en-US"/>
          </a:p>
        </p:txBody>
      </p:sp>
    </p:spTree>
    <p:extLst>
      <p:ext uri="{BB962C8B-B14F-4D97-AF65-F5344CB8AC3E}">
        <p14:creationId xmlns:p14="http://schemas.microsoft.com/office/powerpoint/2010/main" val="2488103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chemeClr val="tx1"/>
                </a:solidFill>
              </a:defRPr>
            </a:lvl1pPr>
          </a:lstStyle>
          <a:p>
            <a:r>
              <a:rPr lang="en-US" dirty="0"/>
              <a:t>Title</a:t>
            </a:r>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sp>
        <p:nvSpPr>
          <p:cNvPr id="4" name="Date Placeholder 3"/>
          <p:cNvSpPr>
            <a:spLocks noGrp="1"/>
          </p:cNvSpPr>
          <p:nvPr>
            <p:ph type="dt" sz="half" idx="10"/>
          </p:nvPr>
        </p:nvSpPr>
        <p:spPr/>
        <p:txBody>
          <a:bodyPr/>
          <a:lstStyle/>
          <a:p>
            <a:fld id="{07A9634C-365A-9845-9775-8941B6FBB9ED}" type="datetimeFigureOut">
              <a:rPr lang="en-US" smtClean="0"/>
              <a:t>4/18/22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746665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4/18/22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61491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4/18/22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567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4/18/22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27347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7A9634C-365A-9845-9775-8941B6FBB9ED}" type="datetimeFigureOut">
              <a:rPr lang="en-US" smtClean="0"/>
              <a:t>4/18/22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74432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9634C-365A-9845-9775-8941B6FBB9ED}" type="datetimeFigureOut">
              <a:rPr lang="en-US" smtClean="0"/>
              <a:t>4/18/22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300541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9634C-365A-9845-9775-8941B6FBB9ED}" type="datetimeFigureOut">
              <a:rPr lang="en-US" smtClean="0"/>
              <a:t>4/18/22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89011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9634C-365A-9845-9775-8941B6FBB9ED}" type="datetimeFigureOut">
              <a:rPr lang="en-US" smtClean="0"/>
              <a:t>4/18/22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761494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9634C-365A-9845-9775-8941B6FBB9ED}" type="datetimeFigureOut">
              <a:rPr lang="en-US" smtClean="0"/>
              <a:t>4/18/22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25687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4/18/22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90875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4/18/22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472187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MSU-ppt-2011-white-final.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9634C-365A-9845-9775-8941B6FBB9ED}" type="datetimeFigureOut">
              <a:rPr lang="en-US" smtClean="0"/>
              <a:t>4/18/22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8EB61-6689-BD46-842D-184A5EFC0833}" type="slidenum">
              <a:rPr lang="en-US" smtClean="0"/>
              <a:t>‹#›</a:t>
            </a:fld>
            <a:endParaRPr lang="en-US"/>
          </a:p>
        </p:txBody>
      </p:sp>
    </p:spTree>
    <p:extLst>
      <p:ext uri="{BB962C8B-B14F-4D97-AF65-F5344CB8AC3E}">
        <p14:creationId xmlns:p14="http://schemas.microsoft.com/office/powerpoint/2010/main" val="41710612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3.xml"/><Relationship Id="rId7" Type="http://schemas.openxmlformats.org/officeDocument/2006/relationships/diagramColors" Target="../diagrams/colors4.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Title IX and OIE Overview</a:t>
            </a:r>
          </a:p>
        </p:txBody>
      </p:sp>
      <p:sp>
        <p:nvSpPr>
          <p:cNvPr id="3" name="Subtitle 2"/>
          <p:cNvSpPr>
            <a:spLocks noGrp="1"/>
          </p:cNvSpPr>
          <p:nvPr>
            <p:ph type="subTitle" idx="1"/>
          </p:nvPr>
        </p:nvSpPr>
        <p:spPr>
          <a:xfrm>
            <a:off x="1371600" y="4476996"/>
            <a:ext cx="6400800" cy="1161803"/>
          </a:xfrm>
        </p:spPr>
        <p:txBody>
          <a:bodyPr>
            <a:normAutofit fontScale="85000" lnSpcReduction="20000"/>
          </a:bodyPr>
          <a:lstStyle/>
          <a:p>
            <a:r>
              <a:rPr lang="en-US" sz="2800" dirty="0"/>
              <a:t>By Jennifer Glad, Associate Legal Counsel </a:t>
            </a:r>
          </a:p>
          <a:p>
            <a:r>
              <a:rPr lang="en-US" sz="2800" dirty="0"/>
              <a:t>Kyleen Breslin, Title IX Coordinator</a:t>
            </a:r>
          </a:p>
          <a:p>
            <a:r>
              <a:rPr lang="en-US" sz="2800" dirty="0"/>
              <a:t>Camie Bechtold, Chief Compliance Officer</a:t>
            </a:r>
          </a:p>
        </p:txBody>
      </p:sp>
    </p:spTree>
    <p:extLst>
      <p:ext uri="{BB962C8B-B14F-4D97-AF65-F5344CB8AC3E}">
        <p14:creationId xmlns:p14="http://schemas.microsoft.com/office/powerpoint/2010/main" val="2214828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D99204-A760-7147-BF3A-39266ACFD5F2}"/>
              </a:ext>
            </a:extLst>
          </p:cNvPr>
          <p:cNvSpPr>
            <a:spLocks noGrp="1"/>
          </p:cNvSpPr>
          <p:nvPr>
            <p:ph type="title" idx="4294967295"/>
          </p:nvPr>
        </p:nvSpPr>
        <p:spPr>
          <a:xfrm>
            <a:off x="457200" y="248512"/>
            <a:ext cx="8229600" cy="1143000"/>
          </a:xfrm>
        </p:spPr>
        <p:txBody>
          <a:bodyPr/>
          <a:lstStyle/>
          <a:p>
            <a:r>
              <a:rPr lang="en-US" dirty="0"/>
              <a:t>INCIDENT</a:t>
            </a:r>
          </a:p>
        </p:txBody>
      </p:sp>
      <p:sp>
        <p:nvSpPr>
          <p:cNvPr id="4" name="Flowchart: Alternate Process 3">
            <a:extLst>
              <a:ext uri="{FF2B5EF4-FFF2-40B4-BE49-F238E27FC236}">
                <a16:creationId xmlns:a16="http://schemas.microsoft.com/office/drawing/2014/main" id="{393F39B3-4E08-4329-AD52-34EBF49AD968}"/>
              </a:ext>
            </a:extLst>
          </p:cNvPr>
          <p:cNvSpPr/>
          <p:nvPr/>
        </p:nvSpPr>
        <p:spPr>
          <a:xfrm>
            <a:off x="3584026" y="620110"/>
            <a:ext cx="1797269" cy="557049"/>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b="1" dirty="0">
                <a:ln w="0"/>
                <a:solidFill>
                  <a:srgbClr val="FF0000"/>
                </a:solidFill>
                <a:effectLst>
                  <a:outerShdw blurRad="38100" dist="19050" dir="2700000" algn="tl" rotWithShape="0">
                    <a:schemeClr val="dk1">
                      <a:alpha val="40000"/>
                    </a:schemeClr>
                  </a:outerShdw>
                </a:effectLst>
              </a:rPr>
              <a:t>INCIDENT</a:t>
            </a:r>
          </a:p>
        </p:txBody>
      </p:sp>
      <p:sp>
        <p:nvSpPr>
          <p:cNvPr id="27" name="Arrow: Down 26">
            <a:extLst>
              <a:ext uri="{FF2B5EF4-FFF2-40B4-BE49-F238E27FC236}">
                <a16:creationId xmlns:a16="http://schemas.microsoft.com/office/drawing/2014/main" id="{02B17A94-B669-4376-B387-83C797BEABBB}"/>
              </a:ext>
              <a:ext uri="{C183D7F6-B498-43B3-948B-1728B52AA6E4}">
                <adec:decorative xmlns:adec="http://schemas.microsoft.com/office/drawing/2017/decorative" val="1"/>
              </a:ext>
            </a:extLst>
          </p:cNvPr>
          <p:cNvSpPr/>
          <p:nvPr/>
        </p:nvSpPr>
        <p:spPr>
          <a:xfrm>
            <a:off x="4351283" y="1249386"/>
            <a:ext cx="262759" cy="283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lowchart: Alternate Process 4">
            <a:extLst>
              <a:ext uri="{FF2B5EF4-FFF2-40B4-BE49-F238E27FC236}">
                <a16:creationId xmlns:a16="http://schemas.microsoft.com/office/drawing/2014/main" id="{90BEBFBF-C92A-469A-AB1C-99C03AFA1789}"/>
              </a:ext>
            </a:extLst>
          </p:cNvPr>
          <p:cNvSpPr/>
          <p:nvPr/>
        </p:nvSpPr>
        <p:spPr>
          <a:xfrm>
            <a:off x="1455682" y="1593996"/>
            <a:ext cx="6053959" cy="688428"/>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Reported to University via student, faculty, athletics, HR, UPD, housing, mandatory reporters, etc.</a:t>
            </a:r>
          </a:p>
        </p:txBody>
      </p:sp>
      <p:sp>
        <p:nvSpPr>
          <p:cNvPr id="28" name="Arrow: Down 27">
            <a:extLst>
              <a:ext uri="{FF2B5EF4-FFF2-40B4-BE49-F238E27FC236}">
                <a16:creationId xmlns:a16="http://schemas.microsoft.com/office/drawing/2014/main" id="{BBE59326-5AF3-47AC-B209-2D8781D1960C}"/>
              </a:ext>
              <a:ext uri="{C183D7F6-B498-43B3-948B-1728B52AA6E4}">
                <adec:decorative xmlns:adec="http://schemas.microsoft.com/office/drawing/2017/decorative" val="1"/>
              </a:ext>
            </a:extLst>
          </p:cNvPr>
          <p:cNvSpPr/>
          <p:nvPr/>
        </p:nvSpPr>
        <p:spPr>
          <a:xfrm>
            <a:off x="4328948" y="2380748"/>
            <a:ext cx="262759" cy="283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lowchart: Alternate Process 13">
            <a:extLst>
              <a:ext uri="{FF2B5EF4-FFF2-40B4-BE49-F238E27FC236}">
                <a16:creationId xmlns:a16="http://schemas.microsoft.com/office/drawing/2014/main" id="{B2DECD4C-C6E8-4B19-950C-05A2BB180BE7}"/>
              </a:ext>
              <a:ext uri="{C183D7F6-B498-43B3-948B-1728B52AA6E4}">
                <adec:decorative xmlns:adec="http://schemas.microsoft.com/office/drawing/2017/decorative" val="1"/>
              </a:ext>
            </a:extLst>
          </p:cNvPr>
          <p:cNvSpPr/>
          <p:nvPr/>
        </p:nvSpPr>
        <p:spPr>
          <a:xfrm>
            <a:off x="1434661" y="2719651"/>
            <a:ext cx="6253655" cy="1032657"/>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Complaint referred to OIE for </a:t>
            </a:r>
            <a:r>
              <a:rPr lang="en-US" b="0" i="0" dirty="0">
                <a:solidFill>
                  <a:schemeClr val="bg1"/>
                </a:solidFill>
                <a:effectLst/>
              </a:rPr>
              <a:t>administrative review, investigation, and equitable resolution. </a:t>
            </a:r>
          </a:p>
          <a:p>
            <a:pPr algn="ctr"/>
            <a:r>
              <a:rPr lang="en-US" dirty="0"/>
              <a:t>University’s response to report/complaint informed by:</a:t>
            </a:r>
          </a:p>
        </p:txBody>
      </p:sp>
      <p:cxnSp>
        <p:nvCxnSpPr>
          <p:cNvPr id="50" name="Straight Arrow Connector 49">
            <a:extLst>
              <a:ext uri="{FF2B5EF4-FFF2-40B4-BE49-F238E27FC236}">
                <a16:creationId xmlns:a16="http://schemas.microsoft.com/office/drawing/2014/main" id="{BA9F14D8-A476-40C5-9066-A3583EB77C06}"/>
              </a:ext>
              <a:ext uri="{C183D7F6-B498-43B3-948B-1728B52AA6E4}">
                <adec:decorative xmlns:adec="http://schemas.microsoft.com/office/drawing/2017/decorative" val="1"/>
              </a:ext>
            </a:extLst>
          </p:cNvPr>
          <p:cNvCxnSpPr>
            <a:cxnSpLocks/>
          </p:cNvCxnSpPr>
          <p:nvPr/>
        </p:nvCxnSpPr>
        <p:spPr>
          <a:xfrm flipH="1">
            <a:off x="1862803" y="3585571"/>
            <a:ext cx="826634" cy="49264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2" name="Flowchart: Alternate Process 21">
            <a:extLst>
              <a:ext uri="{FF2B5EF4-FFF2-40B4-BE49-F238E27FC236}">
                <a16:creationId xmlns:a16="http://schemas.microsoft.com/office/drawing/2014/main" id="{57F5A38F-0768-48A9-8750-5698EF243FB5}"/>
              </a:ext>
            </a:extLst>
          </p:cNvPr>
          <p:cNvSpPr/>
          <p:nvPr/>
        </p:nvSpPr>
        <p:spPr>
          <a:xfrm>
            <a:off x="249138" y="3939349"/>
            <a:ext cx="1531882" cy="601721"/>
          </a:xfrm>
          <a:prstGeom prst="flowChartAlternateProcess">
            <a:avLst/>
          </a:prstGeom>
          <a:solidFill>
            <a:srgbClr val="6699FF"/>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University Policies</a:t>
            </a:r>
          </a:p>
        </p:txBody>
      </p:sp>
      <p:cxnSp>
        <p:nvCxnSpPr>
          <p:cNvPr id="34" name="Straight Arrow Connector 33">
            <a:extLst>
              <a:ext uri="{FF2B5EF4-FFF2-40B4-BE49-F238E27FC236}">
                <a16:creationId xmlns:a16="http://schemas.microsoft.com/office/drawing/2014/main" id="{AC5224F4-7387-47C7-9D50-C23B10308239}"/>
              </a:ext>
              <a:ext uri="{C183D7F6-B498-43B3-948B-1728B52AA6E4}">
                <adec:decorative xmlns:adec="http://schemas.microsoft.com/office/drawing/2017/decorative" val="1"/>
              </a:ext>
            </a:extLst>
          </p:cNvPr>
          <p:cNvCxnSpPr>
            <a:cxnSpLocks/>
          </p:cNvCxnSpPr>
          <p:nvPr/>
        </p:nvCxnSpPr>
        <p:spPr>
          <a:xfrm flipH="1">
            <a:off x="1227731" y="3614945"/>
            <a:ext cx="2028994" cy="145452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1" name="Flowchart: Alternate Process 30">
            <a:extLst>
              <a:ext uri="{FF2B5EF4-FFF2-40B4-BE49-F238E27FC236}">
                <a16:creationId xmlns:a16="http://schemas.microsoft.com/office/drawing/2014/main" id="{D550A351-C38A-4466-B648-8272EA7EAAFD}"/>
              </a:ext>
            </a:extLst>
          </p:cNvPr>
          <p:cNvSpPr/>
          <p:nvPr/>
        </p:nvSpPr>
        <p:spPr>
          <a:xfrm>
            <a:off x="362932" y="5168556"/>
            <a:ext cx="1271752" cy="499244"/>
          </a:xfrm>
          <a:prstGeom prst="flowChartAlternateProcess">
            <a:avLst/>
          </a:prstGeom>
          <a:solidFill>
            <a:srgbClr val="FFCC66"/>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NCAA</a:t>
            </a:r>
          </a:p>
        </p:txBody>
      </p:sp>
      <p:cxnSp>
        <p:nvCxnSpPr>
          <p:cNvPr id="36" name="Straight Arrow Connector 35">
            <a:extLst>
              <a:ext uri="{FF2B5EF4-FFF2-40B4-BE49-F238E27FC236}">
                <a16:creationId xmlns:a16="http://schemas.microsoft.com/office/drawing/2014/main" id="{9CFFC7F5-A0A4-464B-90CF-40BDFFDCC2DD}"/>
              </a:ext>
              <a:ext uri="{C183D7F6-B498-43B3-948B-1728B52AA6E4}">
                <adec:decorative xmlns:adec="http://schemas.microsoft.com/office/drawing/2017/decorative" val="1"/>
              </a:ext>
            </a:extLst>
          </p:cNvPr>
          <p:cNvCxnSpPr>
            <a:cxnSpLocks/>
          </p:cNvCxnSpPr>
          <p:nvPr/>
        </p:nvCxnSpPr>
        <p:spPr>
          <a:xfrm flipH="1">
            <a:off x="2854913" y="3692948"/>
            <a:ext cx="799554" cy="68671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6" name="Flowchart: Alternate Process 15">
            <a:extLst>
              <a:ext uri="{FF2B5EF4-FFF2-40B4-BE49-F238E27FC236}">
                <a16:creationId xmlns:a16="http://schemas.microsoft.com/office/drawing/2014/main" id="{BE95E82E-EACC-43CA-B589-B208C16E77A4}"/>
              </a:ext>
            </a:extLst>
          </p:cNvPr>
          <p:cNvSpPr/>
          <p:nvPr/>
        </p:nvSpPr>
        <p:spPr>
          <a:xfrm>
            <a:off x="1878894" y="4457670"/>
            <a:ext cx="1271752" cy="601720"/>
          </a:xfrm>
          <a:prstGeom prst="flowChartAlternateProcess">
            <a:avLst/>
          </a:prstGeom>
          <a:solidFill>
            <a:srgbClr val="00FFCC"/>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Legal Counsel</a:t>
            </a:r>
          </a:p>
        </p:txBody>
      </p:sp>
      <p:cxnSp>
        <p:nvCxnSpPr>
          <p:cNvPr id="38" name="Straight Arrow Connector 37">
            <a:extLst>
              <a:ext uri="{FF2B5EF4-FFF2-40B4-BE49-F238E27FC236}">
                <a16:creationId xmlns:a16="http://schemas.microsoft.com/office/drawing/2014/main" id="{7747B572-E8D2-4259-8BA3-1BA345791B22}"/>
              </a:ext>
              <a:ext uri="{C183D7F6-B498-43B3-948B-1728B52AA6E4}">
                <adec:decorative xmlns:adec="http://schemas.microsoft.com/office/drawing/2017/decorative" val="1"/>
              </a:ext>
            </a:extLst>
          </p:cNvPr>
          <p:cNvCxnSpPr>
            <a:cxnSpLocks/>
          </p:cNvCxnSpPr>
          <p:nvPr/>
        </p:nvCxnSpPr>
        <p:spPr>
          <a:xfrm flipH="1">
            <a:off x="3174749" y="3692948"/>
            <a:ext cx="788357" cy="162614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6" name="Flowchart: Alternate Process 25">
            <a:extLst>
              <a:ext uri="{FF2B5EF4-FFF2-40B4-BE49-F238E27FC236}">
                <a16:creationId xmlns:a16="http://schemas.microsoft.com/office/drawing/2014/main" id="{702F2E6A-47CB-4D56-B2D6-C652144FF6F7}"/>
              </a:ext>
            </a:extLst>
          </p:cNvPr>
          <p:cNvSpPr/>
          <p:nvPr/>
        </p:nvSpPr>
        <p:spPr>
          <a:xfrm>
            <a:off x="2265950" y="5397092"/>
            <a:ext cx="1271752" cy="499244"/>
          </a:xfrm>
          <a:prstGeom prst="flowChartAlternateProcess">
            <a:avLst/>
          </a:prstGeom>
          <a:solidFill>
            <a:schemeClr val="accent2"/>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FERPA</a:t>
            </a:r>
          </a:p>
        </p:txBody>
      </p:sp>
      <p:cxnSp>
        <p:nvCxnSpPr>
          <p:cNvPr id="30" name="Straight Arrow Connector 29">
            <a:extLst>
              <a:ext uri="{FF2B5EF4-FFF2-40B4-BE49-F238E27FC236}">
                <a16:creationId xmlns:a16="http://schemas.microsoft.com/office/drawing/2014/main" id="{A903AE10-73B1-49E1-9FE4-44B4B4D983BB}"/>
              </a:ext>
              <a:ext uri="{C183D7F6-B498-43B3-948B-1728B52AA6E4}">
                <adec:decorative xmlns:adec="http://schemas.microsoft.com/office/drawing/2017/decorative" val="1"/>
              </a:ext>
            </a:extLst>
          </p:cNvPr>
          <p:cNvCxnSpPr>
            <a:cxnSpLocks/>
          </p:cNvCxnSpPr>
          <p:nvPr/>
        </p:nvCxnSpPr>
        <p:spPr>
          <a:xfrm>
            <a:off x="4303003" y="3577548"/>
            <a:ext cx="7554" cy="84203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9" name="Flowchart: Alternate Process 28">
            <a:extLst>
              <a:ext uri="{FF2B5EF4-FFF2-40B4-BE49-F238E27FC236}">
                <a16:creationId xmlns:a16="http://schemas.microsoft.com/office/drawing/2014/main" id="{E08371BC-D0A8-4D00-BD1F-F00D5DF3C05F}"/>
              </a:ext>
            </a:extLst>
          </p:cNvPr>
          <p:cNvSpPr/>
          <p:nvPr/>
        </p:nvSpPr>
        <p:spPr>
          <a:xfrm>
            <a:off x="3674681" y="4502089"/>
            <a:ext cx="1271752" cy="499244"/>
          </a:xfrm>
          <a:prstGeom prst="flowChartAlternateProcess">
            <a:avLst/>
          </a:prstGeom>
          <a:solidFill>
            <a:schemeClr val="accent2">
              <a:lumMod val="40000"/>
              <a:lumOff val="6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Title IX</a:t>
            </a:r>
          </a:p>
        </p:txBody>
      </p:sp>
      <p:cxnSp>
        <p:nvCxnSpPr>
          <p:cNvPr id="40" name="Straight Arrow Connector 39">
            <a:extLst>
              <a:ext uri="{FF2B5EF4-FFF2-40B4-BE49-F238E27FC236}">
                <a16:creationId xmlns:a16="http://schemas.microsoft.com/office/drawing/2014/main" id="{F2EF0362-39D7-432A-B090-E9B58FA0C633}"/>
              </a:ext>
              <a:ext uri="{C183D7F6-B498-43B3-948B-1728B52AA6E4}">
                <adec:decorative xmlns:adec="http://schemas.microsoft.com/office/drawing/2017/decorative" val="1"/>
              </a:ext>
            </a:extLst>
          </p:cNvPr>
          <p:cNvCxnSpPr>
            <a:cxnSpLocks/>
            <a:stCxn id="14" idx="2"/>
          </p:cNvCxnSpPr>
          <p:nvPr/>
        </p:nvCxnSpPr>
        <p:spPr>
          <a:xfrm>
            <a:off x="4561489" y="3752308"/>
            <a:ext cx="457942" cy="151829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5" name="Flowchart: Alternate Process 24">
            <a:extLst>
              <a:ext uri="{FF2B5EF4-FFF2-40B4-BE49-F238E27FC236}">
                <a16:creationId xmlns:a16="http://schemas.microsoft.com/office/drawing/2014/main" id="{35A67737-45BC-469E-ABE3-153D925EE1E2}"/>
              </a:ext>
            </a:extLst>
          </p:cNvPr>
          <p:cNvSpPr/>
          <p:nvPr/>
        </p:nvSpPr>
        <p:spPr>
          <a:xfrm>
            <a:off x="4168968" y="5390175"/>
            <a:ext cx="1271752" cy="499244"/>
          </a:xfrm>
          <a:prstGeom prst="flowChartAlternateProcess">
            <a:avLst/>
          </a:prstGeom>
          <a:solidFill>
            <a:srgbClr val="FF99FF"/>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ODS</a:t>
            </a:r>
          </a:p>
        </p:txBody>
      </p:sp>
      <p:cxnSp>
        <p:nvCxnSpPr>
          <p:cNvPr id="42" name="Straight Arrow Connector 41">
            <a:extLst>
              <a:ext uri="{FF2B5EF4-FFF2-40B4-BE49-F238E27FC236}">
                <a16:creationId xmlns:a16="http://schemas.microsoft.com/office/drawing/2014/main" id="{058E1A8B-D6A7-4C19-AF20-269027BFA6CD}"/>
              </a:ext>
              <a:ext uri="{C183D7F6-B498-43B3-948B-1728B52AA6E4}">
                <adec:decorative xmlns:adec="http://schemas.microsoft.com/office/drawing/2017/decorative" val="1"/>
              </a:ext>
            </a:extLst>
          </p:cNvPr>
          <p:cNvCxnSpPr>
            <a:cxnSpLocks/>
          </p:cNvCxnSpPr>
          <p:nvPr/>
        </p:nvCxnSpPr>
        <p:spPr>
          <a:xfrm>
            <a:off x="4781957" y="3692948"/>
            <a:ext cx="1299151" cy="169722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4" name="Flowchart: Alternate Process 23">
            <a:extLst>
              <a:ext uri="{FF2B5EF4-FFF2-40B4-BE49-F238E27FC236}">
                <a16:creationId xmlns:a16="http://schemas.microsoft.com/office/drawing/2014/main" id="{CD1FCDDF-4E6F-4EFA-9A0B-2E03B00823FB}"/>
              </a:ext>
            </a:extLst>
          </p:cNvPr>
          <p:cNvSpPr/>
          <p:nvPr/>
        </p:nvSpPr>
        <p:spPr>
          <a:xfrm>
            <a:off x="6058560" y="5439564"/>
            <a:ext cx="1271752" cy="499244"/>
          </a:xfrm>
          <a:prstGeom prst="flowChartAlternateProcess">
            <a:avLst/>
          </a:prstGeom>
          <a:solidFill>
            <a:srgbClr val="9966FF"/>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HR</a:t>
            </a:r>
          </a:p>
        </p:txBody>
      </p:sp>
      <p:cxnSp>
        <p:nvCxnSpPr>
          <p:cNvPr id="32" name="Straight Arrow Connector 31">
            <a:extLst>
              <a:ext uri="{FF2B5EF4-FFF2-40B4-BE49-F238E27FC236}">
                <a16:creationId xmlns:a16="http://schemas.microsoft.com/office/drawing/2014/main" id="{B9FDB904-C47D-4FDE-BD47-78A32E9DA643}"/>
              </a:ext>
              <a:ext uri="{C183D7F6-B498-43B3-948B-1728B52AA6E4}">
                <adec:decorative xmlns:adec="http://schemas.microsoft.com/office/drawing/2017/decorative" val="1"/>
              </a:ext>
            </a:extLst>
          </p:cNvPr>
          <p:cNvCxnSpPr>
            <a:cxnSpLocks/>
          </p:cNvCxnSpPr>
          <p:nvPr/>
        </p:nvCxnSpPr>
        <p:spPr>
          <a:xfrm>
            <a:off x="5151386" y="3692948"/>
            <a:ext cx="681841" cy="65360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9" name="Flowchart: Alternate Process 18">
            <a:extLst>
              <a:ext uri="{FF2B5EF4-FFF2-40B4-BE49-F238E27FC236}">
                <a16:creationId xmlns:a16="http://schemas.microsoft.com/office/drawing/2014/main" id="{4B3AFB04-1E5C-468A-8BFD-993846D1CC4D}"/>
              </a:ext>
            </a:extLst>
          </p:cNvPr>
          <p:cNvSpPr/>
          <p:nvPr/>
        </p:nvSpPr>
        <p:spPr>
          <a:xfrm>
            <a:off x="5203718" y="4435711"/>
            <a:ext cx="1531882" cy="601721"/>
          </a:xfrm>
          <a:prstGeom prst="flowChartAlternateProcess">
            <a:avLst/>
          </a:prstGeom>
          <a:solidFill>
            <a:srgbClr val="FF99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Threat assessment</a:t>
            </a:r>
          </a:p>
        </p:txBody>
      </p:sp>
      <p:cxnSp>
        <p:nvCxnSpPr>
          <p:cNvPr id="37" name="Straight Arrow Connector 36">
            <a:extLst>
              <a:ext uri="{FF2B5EF4-FFF2-40B4-BE49-F238E27FC236}">
                <a16:creationId xmlns:a16="http://schemas.microsoft.com/office/drawing/2014/main" id="{6038B6EF-D8F7-4E4B-9F6D-AD6FA5814035}"/>
              </a:ext>
              <a:ext uri="{C183D7F6-B498-43B3-948B-1728B52AA6E4}">
                <adec:decorative xmlns:adec="http://schemas.microsoft.com/office/drawing/2017/decorative" val="1"/>
              </a:ext>
            </a:extLst>
          </p:cNvPr>
          <p:cNvCxnSpPr>
            <a:cxnSpLocks/>
          </p:cNvCxnSpPr>
          <p:nvPr/>
        </p:nvCxnSpPr>
        <p:spPr>
          <a:xfrm>
            <a:off x="5356835" y="3506661"/>
            <a:ext cx="1751157" cy="137013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3" name="Flowchart: Alternate Process 32">
            <a:extLst>
              <a:ext uri="{FF2B5EF4-FFF2-40B4-BE49-F238E27FC236}">
                <a16:creationId xmlns:a16="http://schemas.microsoft.com/office/drawing/2014/main" id="{12A991AA-4478-4FF2-8ADC-7D2D7BFEE2DF}"/>
              </a:ext>
            </a:extLst>
          </p:cNvPr>
          <p:cNvSpPr/>
          <p:nvPr/>
        </p:nvSpPr>
        <p:spPr>
          <a:xfrm>
            <a:off x="7150656" y="4819845"/>
            <a:ext cx="1271752" cy="499244"/>
          </a:xfrm>
          <a:prstGeom prst="flowChartAlternateProcess">
            <a:avLst/>
          </a:prstGeom>
          <a:solidFill>
            <a:srgbClr val="00CC99"/>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err="1">
                <a:ln w="0"/>
                <a:solidFill>
                  <a:schemeClr val="tx1"/>
                </a:solidFill>
                <a:effectLst>
                  <a:outerShdw blurRad="38100" dist="19050" dir="2700000" algn="tl" rotWithShape="0">
                    <a:schemeClr val="dk1">
                      <a:alpha val="40000"/>
                    </a:schemeClr>
                  </a:outerShdw>
                </a:effectLst>
              </a:rPr>
              <a:t>Clery</a:t>
            </a:r>
            <a:r>
              <a:rPr lang="en-US" dirty="0">
                <a:ln w="0"/>
                <a:solidFill>
                  <a:schemeClr val="tx1"/>
                </a:solidFill>
                <a:effectLst>
                  <a:outerShdw blurRad="38100" dist="19050" dir="2700000" algn="tl" rotWithShape="0">
                    <a:schemeClr val="dk1">
                      <a:alpha val="40000"/>
                    </a:schemeClr>
                  </a:outerShdw>
                </a:effectLst>
              </a:rPr>
              <a:t> Act</a:t>
            </a:r>
          </a:p>
        </p:txBody>
      </p:sp>
      <p:cxnSp>
        <p:nvCxnSpPr>
          <p:cNvPr id="52" name="Straight Arrow Connector 51">
            <a:extLst>
              <a:ext uri="{FF2B5EF4-FFF2-40B4-BE49-F238E27FC236}">
                <a16:creationId xmlns:a16="http://schemas.microsoft.com/office/drawing/2014/main" id="{8F82A761-FE1B-42B6-9A4F-B720695D4BD8}"/>
              </a:ext>
              <a:ext uri="{C183D7F6-B498-43B3-948B-1728B52AA6E4}">
                <adec:decorative xmlns:adec="http://schemas.microsoft.com/office/drawing/2017/decorative" val="1"/>
              </a:ext>
            </a:extLst>
          </p:cNvPr>
          <p:cNvCxnSpPr>
            <a:cxnSpLocks/>
          </p:cNvCxnSpPr>
          <p:nvPr/>
        </p:nvCxnSpPr>
        <p:spPr>
          <a:xfrm>
            <a:off x="5882049" y="3532316"/>
            <a:ext cx="934821" cy="57787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8" name="Flowchart: Alternate Process 17">
            <a:extLst>
              <a:ext uri="{FF2B5EF4-FFF2-40B4-BE49-F238E27FC236}">
                <a16:creationId xmlns:a16="http://schemas.microsoft.com/office/drawing/2014/main" id="{AF62EE69-EF50-4008-A73B-F87CB808D252}"/>
              </a:ext>
            </a:extLst>
          </p:cNvPr>
          <p:cNvSpPr/>
          <p:nvPr/>
        </p:nvSpPr>
        <p:spPr>
          <a:xfrm>
            <a:off x="6943726" y="3940046"/>
            <a:ext cx="1870842" cy="601720"/>
          </a:xfrm>
          <a:prstGeom prst="flowChartAlternateProcess">
            <a:avLst/>
          </a:prstGeom>
          <a:solidFill>
            <a:srgbClr val="FFFF99"/>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Other state and federal laws</a:t>
            </a:r>
          </a:p>
        </p:txBody>
      </p:sp>
    </p:spTree>
    <p:extLst>
      <p:ext uri="{BB962C8B-B14F-4D97-AF65-F5344CB8AC3E}">
        <p14:creationId xmlns:p14="http://schemas.microsoft.com/office/powerpoint/2010/main" val="1836880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50B1D-AADE-45E4-84F4-9BE4A01D895E}"/>
              </a:ext>
            </a:extLst>
          </p:cNvPr>
          <p:cNvSpPr>
            <a:spLocks noGrp="1"/>
          </p:cNvSpPr>
          <p:nvPr>
            <p:ph type="title"/>
          </p:nvPr>
        </p:nvSpPr>
        <p:spPr>
          <a:xfrm>
            <a:off x="457200" y="274638"/>
            <a:ext cx="8229600" cy="1143000"/>
          </a:xfrm>
        </p:spPr>
        <p:txBody>
          <a:bodyPr anchor="ctr">
            <a:normAutofit/>
          </a:bodyPr>
          <a:lstStyle/>
          <a:p>
            <a:r>
              <a:rPr lang="en-US" dirty="0"/>
              <a:t>Title IX Policy Revisions</a:t>
            </a:r>
          </a:p>
        </p:txBody>
      </p:sp>
      <p:pic>
        <p:nvPicPr>
          <p:cNvPr id="1026" name="Picture 2" descr="Update, Upgrade, To Update, Board, Renew, To Enhance">
            <a:extLst>
              <a:ext uri="{FF2B5EF4-FFF2-40B4-BE49-F238E27FC236}">
                <a16:creationId xmlns:a16="http://schemas.microsoft.com/office/drawing/2014/main" id="{EE7B6140-5377-46C6-8793-9813E5E0C41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457200" y="1990947"/>
            <a:ext cx="8229600" cy="3744468"/>
          </a:xfrm>
          <a:prstGeom prst="rect">
            <a:avLst/>
          </a:prstGeom>
          <a:solidFill>
            <a:srgbClr val="FFFFFF"/>
          </a:solidFill>
        </p:spPr>
      </p:pic>
    </p:spTree>
    <p:extLst>
      <p:ext uri="{BB962C8B-B14F-4D97-AF65-F5344CB8AC3E}">
        <p14:creationId xmlns:p14="http://schemas.microsoft.com/office/powerpoint/2010/main" val="1316604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578DB-4A70-439D-8DC2-3E282E3086AE}"/>
              </a:ext>
            </a:extLst>
          </p:cNvPr>
          <p:cNvSpPr>
            <a:spLocks noGrp="1"/>
          </p:cNvSpPr>
          <p:nvPr>
            <p:ph type="title"/>
          </p:nvPr>
        </p:nvSpPr>
        <p:spPr/>
        <p:txBody>
          <a:bodyPr/>
          <a:lstStyle/>
          <a:p>
            <a:r>
              <a:rPr lang="en-US" dirty="0"/>
              <a:t>Topics For Future Trainings</a:t>
            </a:r>
          </a:p>
        </p:txBody>
      </p:sp>
      <p:sp>
        <p:nvSpPr>
          <p:cNvPr id="3" name="Content Placeholder 2">
            <a:extLst>
              <a:ext uri="{FF2B5EF4-FFF2-40B4-BE49-F238E27FC236}">
                <a16:creationId xmlns:a16="http://schemas.microsoft.com/office/drawing/2014/main" id="{227D13E8-337B-4EB0-9E91-4F2CDD6431DD}"/>
              </a:ext>
            </a:extLst>
          </p:cNvPr>
          <p:cNvSpPr>
            <a:spLocks noGrp="1"/>
          </p:cNvSpPr>
          <p:nvPr>
            <p:ph idx="1"/>
          </p:nvPr>
        </p:nvSpPr>
        <p:spPr/>
        <p:txBody>
          <a:bodyPr>
            <a:normAutofit fontScale="77500" lnSpcReduction="20000"/>
          </a:bodyPr>
          <a:lstStyle/>
          <a:p>
            <a:r>
              <a:rPr lang="en-US" dirty="0"/>
              <a:t>Scope and Purpose of Investigation</a:t>
            </a:r>
          </a:p>
          <a:p>
            <a:r>
              <a:rPr lang="en-US" dirty="0"/>
              <a:t>Role of Investigator</a:t>
            </a:r>
          </a:p>
          <a:p>
            <a:r>
              <a:rPr lang="en-US" dirty="0"/>
              <a:t>Investigation Plan</a:t>
            </a:r>
          </a:p>
          <a:p>
            <a:r>
              <a:rPr lang="en-US" dirty="0"/>
              <a:t>Evidence (Relevancy, Review, etc.)</a:t>
            </a:r>
          </a:p>
          <a:p>
            <a:r>
              <a:rPr lang="en-US" dirty="0"/>
              <a:t>Report Writing</a:t>
            </a:r>
          </a:p>
          <a:p>
            <a:r>
              <a:rPr lang="en-US" dirty="0"/>
              <a:t>Interviews (intake, parties, witnesses)</a:t>
            </a:r>
          </a:p>
          <a:p>
            <a:r>
              <a:rPr lang="en-US" dirty="0"/>
              <a:t>Credibility Assessment</a:t>
            </a:r>
          </a:p>
          <a:p>
            <a:r>
              <a:rPr lang="en-US" dirty="0"/>
              <a:t>Informal Resolutions</a:t>
            </a:r>
          </a:p>
          <a:p>
            <a:r>
              <a:rPr lang="en-US" dirty="0"/>
              <a:t>Title IX Regulations/Policy</a:t>
            </a:r>
          </a:p>
          <a:p>
            <a:r>
              <a:rPr lang="en-US" dirty="0"/>
              <a:t>Disability Accommodations (employee and student)</a:t>
            </a:r>
          </a:p>
          <a:p>
            <a:r>
              <a:rPr lang="en-US" dirty="0"/>
              <a:t>Other?</a:t>
            </a:r>
          </a:p>
        </p:txBody>
      </p:sp>
    </p:spTree>
    <p:extLst>
      <p:ext uri="{BB962C8B-B14F-4D97-AF65-F5344CB8AC3E}">
        <p14:creationId xmlns:p14="http://schemas.microsoft.com/office/powerpoint/2010/main" val="73473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3273-5008-40E7-9F73-51D3D243E15C}"/>
              </a:ext>
            </a:extLst>
          </p:cNvPr>
          <p:cNvSpPr>
            <a:spLocks noGrp="1"/>
          </p:cNvSpPr>
          <p:nvPr>
            <p:ph type="title"/>
          </p:nvPr>
        </p:nvSpPr>
        <p:spPr/>
        <p:txBody>
          <a:bodyPr/>
          <a:lstStyle/>
          <a:p>
            <a:r>
              <a:rPr lang="en-US" dirty="0"/>
              <a:t>What is Title IX?</a:t>
            </a:r>
          </a:p>
        </p:txBody>
      </p:sp>
      <p:sp>
        <p:nvSpPr>
          <p:cNvPr id="3" name="Content Placeholder 2">
            <a:extLst>
              <a:ext uri="{FF2B5EF4-FFF2-40B4-BE49-F238E27FC236}">
                <a16:creationId xmlns:a16="http://schemas.microsoft.com/office/drawing/2014/main" id="{4E83FE10-F222-4D84-AC24-9EBFB66C7389}"/>
              </a:ext>
            </a:extLst>
          </p:cNvPr>
          <p:cNvSpPr>
            <a:spLocks noGrp="1"/>
          </p:cNvSpPr>
          <p:nvPr>
            <p:ph idx="1"/>
          </p:nvPr>
        </p:nvSpPr>
        <p:spPr/>
        <p:txBody>
          <a:bodyPr>
            <a:normAutofit fontScale="92500" lnSpcReduction="2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sz="2600" dirty="0"/>
              <a:t>Title IX of the Education Amendments of 1972</a:t>
            </a:r>
          </a:p>
          <a:p>
            <a:pPr marL="0" indent="0" algn="ctr">
              <a:buNone/>
            </a:pPr>
            <a:r>
              <a:rPr lang="en-US" sz="2600" dirty="0"/>
              <a:t>Implementing regulations at 20 U.S.C. </a:t>
            </a:r>
            <a:r>
              <a:rPr lang="en-US" sz="2600" dirty="0">
                <a:cs typeface="Times New Roman" panose="02020603050405020304" pitchFamily="18" charset="0"/>
              </a:rPr>
              <a:t>§ 1681 &amp; 34 C.F.R. Part 106</a:t>
            </a:r>
            <a:endParaRPr lang="en-US" sz="2600" dirty="0"/>
          </a:p>
        </p:txBody>
      </p:sp>
      <p:sp>
        <p:nvSpPr>
          <p:cNvPr id="4" name="Rectangle 3">
            <a:extLst>
              <a:ext uri="{FF2B5EF4-FFF2-40B4-BE49-F238E27FC236}">
                <a16:creationId xmlns:a16="http://schemas.microsoft.com/office/drawing/2014/main" id="{990EFF69-788E-409F-B299-564076F684C9}"/>
              </a:ext>
            </a:extLst>
          </p:cNvPr>
          <p:cNvSpPr/>
          <p:nvPr/>
        </p:nvSpPr>
        <p:spPr>
          <a:xfrm>
            <a:off x="296883" y="1417638"/>
            <a:ext cx="8550234" cy="30237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indent="0">
              <a:buNone/>
            </a:pPr>
            <a:r>
              <a:rPr lang="en-US" sz="3200" dirty="0">
                <a:solidFill>
                  <a:schemeClr val="tx1"/>
                </a:solidFill>
              </a:rPr>
              <a:t>“No person in the United States shall, on the basis of sex, be excluded from participation in, be denied the benefits of, or be subjected to discrimination under any education program or activity receiving Federal financial assistance.”</a:t>
            </a:r>
          </a:p>
        </p:txBody>
      </p:sp>
    </p:spTree>
    <p:extLst>
      <p:ext uri="{BB962C8B-B14F-4D97-AF65-F5344CB8AC3E}">
        <p14:creationId xmlns:p14="http://schemas.microsoft.com/office/powerpoint/2010/main" val="813862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3D640-B96C-434A-83FC-897A7ECDC88C}"/>
              </a:ext>
            </a:extLst>
          </p:cNvPr>
          <p:cNvSpPr>
            <a:spLocks noGrp="1"/>
          </p:cNvSpPr>
          <p:nvPr>
            <p:ph type="title"/>
          </p:nvPr>
        </p:nvSpPr>
        <p:spPr/>
        <p:txBody>
          <a:bodyPr/>
          <a:lstStyle/>
          <a:p>
            <a:r>
              <a:rPr lang="en-US" dirty="0"/>
              <a:t>What does that mean?</a:t>
            </a:r>
          </a:p>
        </p:txBody>
      </p:sp>
      <p:sp>
        <p:nvSpPr>
          <p:cNvPr id="3" name="Content Placeholder 2">
            <a:extLst>
              <a:ext uri="{FF2B5EF4-FFF2-40B4-BE49-F238E27FC236}">
                <a16:creationId xmlns:a16="http://schemas.microsoft.com/office/drawing/2014/main" id="{83C40396-9DED-43D2-94D9-5E1D8CD4497B}"/>
              </a:ext>
            </a:extLst>
          </p:cNvPr>
          <p:cNvSpPr>
            <a:spLocks noGrp="1"/>
          </p:cNvSpPr>
          <p:nvPr>
            <p:ph idx="1"/>
          </p:nvPr>
        </p:nvSpPr>
        <p:spPr/>
        <p:txBody>
          <a:bodyPr>
            <a:normAutofit fontScale="92500" lnSpcReduction="20000"/>
          </a:bodyPr>
          <a:lstStyle/>
          <a:p>
            <a:r>
              <a:rPr lang="en-US" dirty="0"/>
              <a:t>Title IX is a federal statute prohibiting sex discrimination that also addresses sexual violence, rape, sexual assault, harassment, domestic violence, and some forms of stalking.</a:t>
            </a:r>
          </a:p>
          <a:p>
            <a:r>
              <a:rPr lang="en-US" dirty="0"/>
              <a:t>Title IX applies to students and employees of all genders </a:t>
            </a:r>
          </a:p>
          <a:p>
            <a:r>
              <a:rPr lang="en-US" dirty="0"/>
              <a:t>Specifically applies to:</a:t>
            </a:r>
          </a:p>
          <a:p>
            <a:pPr lvl="1"/>
            <a:r>
              <a:rPr lang="en-US" dirty="0"/>
              <a:t>Admissions, athletics, instruction, grading, financial aid, housing, extracurricular activities, etc.</a:t>
            </a:r>
          </a:p>
          <a:p>
            <a:pPr lvl="1"/>
            <a:r>
              <a:rPr lang="en-US" dirty="0"/>
              <a:t>University employment</a:t>
            </a:r>
          </a:p>
          <a:p>
            <a:pPr lvl="1"/>
            <a:r>
              <a:rPr lang="en-US" dirty="0"/>
              <a:t>Discipline (students and employees)</a:t>
            </a:r>
          </a:p>
          <a:p>
            <a:endParaRPr lang="en-US" dirty="0"/>
          </a:p>
        </p:txBody>
      </p:sp>
    </p:spTree>
    <p:extLst>
      <p:ext uri="{BB962C8B-B14F-4D97-AF65-F5344CB8AC3E}">
        <p14:creationId xmlns:p14="http://schemas.microsoft.com/office/powerpoint/2010/main" val="3177383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A12F4-6C2C-44AA-A02E-72ACFD5D2EAD}"/>
              </a:ext>
            </a:extLst>
          </p:cNvPr>
          <p:cNvSpPr>
            <a:spLocks noGrp="1"/>
          </p:cNvSpPr>
          <p:nvPr>
            <p:ph type="title"/>
          </p:nvPr>
        </p:nvSpPr>
        <p:spPr/>
        <p:txBody>
          <a:bodyPr/>
          <a:lstStyle/>
          <a:p>
            <a:r>
              <a:rPr lang="en-US" dirty="0"/>
              <a:t>What is OIE’s Role?</a:t>
            </a:r>
          </a:p>
        </p:txBody>
      </p:sp>
      <p:sp>
        <p:nvSpPr>
          <p:cNvPr id="3" name="Content Placeholder 2">
            <a:extLst>
              <a:ext uri="{FF2B5EF4-FFF2-40B4-BE49-F238E27FC236}">
                <a16:creationId xmlns:a16="http://schemas.microsoft.com/office/drawing/2014/main" id="{2B92C50E-1F2B-49B3-9528-9312AD736F95}"/>
              </a:ext>
            </a:extLst>
          </p:cNvPr>
          <p:cNvSpPr>
            <a:spLocks noGrp="1"/>
          </p:cNvSpPr>
          <p:nvPr>
            <p:ph idx="1"/>
          </p:nvPr>
        </p:nvSpPr>
        <p:spPr/>
        <p:txBody>
          <a:bodyPr>
            <a:normAutofit lnSpcReduction="10000"/>
          </a:bodyPr>
          <a:lstStyle/>
          <a:p>
            <a:r>
              <a:rPr lang="en-US" b="1" dirty="0">
                <a:solidFill>
                  <a:srgbClr val="FF0000"/>
                </a:solidFill>
              </a:rPr>
              <a:t>Ensure</a:t>
            </a:r>
            <a:r>
              <a:rPr lang="en-US" dirty="0"/>
              <a:t> compliance with university policies and state and federal equal opportunity and non-discrimination laws, including Title IX</a:t>
            </a:r>
          </a:p>
          <a:p>
            <a:r>
              <a:rPr lang="en-US" b="1" dirty="0">
                <a:solidFill>
                  <a:srgbClr val="FF0000"/>
                </a:solidFill>
              </a:rPr>
              <a:t>Coordinate</a:t>
            </a:r>
            <a:r>
              <a:rPr lang="en-US" dirty="0"/>
              <a:t> with various departments and employees to remove barriers to employment and educational opportunities</a:t>
            </a:r>
          </a:p>
          <a:p>
            <a:r>
              <a:rPr lang="en-US" b="1" dirty="0">
                <a:solidFill>
                  <a:srgbClr val="FF0000"/>
                </a:solidFill>
              </a:rPr>
              <a:t>Investigate</a:t>
            </a:r>
            <a:r>
              <a:rPr lang="en-US" dirty="0"/>
              <a:t> instances where people feel they have been discriminated, harassed, or retaliated against because of a protected class</a:t>
            </a:r>
          </a:p>
          <a:p>
            <a:endParaRPr lang="en-US" dirty="0"/>
          </a:p>
        </p:txBody>
      </p:sp>
    </p:spTree>
    <p:extLst>
      <p:ext uri="{BB962C8B-B14F-4D97-AF65-F5344CB8AC3E}">
        <p14:creationId xmlns:p14="http://schemas.microsoft.com/office/powerpoint/2010/main" val="4224152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F8434-E030-4A8C-95F1-E29000B7DF34}"/>
              </a:ext>
            </a:extLst>
          </p:cNvPr>
          <p:cNvSpPr>
            <a:spLocks noGrp="1"/>
          </p:cNvSpPr>
          <p:nvPr>
            <p:ph type="title"/>
          </p:nvPr>
        </p:nvSpPr>
        <p:spPr>
          <a:xfrm>
            <a:off x="457200" y="274638"/>
            <a:ext cx="8229600" cy="1143000"/>
          </a:xfrm>
        </p:spPr>
        <p:txBody>
          <a:bodyPr anchor="ctr">
            <a:normAutofit/>
          </a:bodyPr>
          <a:lstStyle/>
          <a:p>
            <a:r>
              <a:rPr lang="en-US" dirty="0"/>
              <a:t>What Does OIE Do?</a:t>
            </a:r>
          </a:p>
        </p:txBody>
      </p:sp>
      <p:graphicFrame>
        <p:nvGraphicFramePr>
          <p:cNvPr id="5" name="Content Placeholder 2">
            <a:extLst>
              <a:ext uri="{FF2B5EF4-FFF2-40B4-BE49-F238E27FC236}">
                <a16:creationId xmlns:a16="http://schemas.microsoft.com/office/drawing/2014/main" id="{466FEAB4-C2CD-445A-82A5-51CE642A9632}"/>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228315142"/>
              </p:ext>
            </p:extLst>
          </p:nvPr>
        </p:nvGraphicFramePr>
        <p:xfrm>
          <a:off x="457200" y="1417638"/>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812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B6CDA-6669-4736-9E09-56288CB78335}"/>
              </a:ext>
            </a:extLst>
          </p:cNvPr>
          <p:cNvSpPr>
            <a:spLocks noGrp="1"/>
          </p:cNvSpPr>
          <p:nvPr>
            <p:ph type="title"/>
          </p:nvPr>
        </p:nvSpPr>
        <p:spPr>
          <a:xfrm>
            <a:off x="457200" y="274638"/>
            <a:ext cx="8229600" cy="1143000"/>
          </a:xfrm>
        </p:spPr>
        <p:txBody>
          <a:bodyPr anchor="ctr">
            <a:normAutofit/>
          </a:bodyPr>
          <a:lstStyle/>
          <a:p>
            <a:r>
              <a:rPr lang="en-US" sz="4100"/>
              <a:t>Supportive and Protective Measures</a:t>
            </a:r>
          </a:p>
        </p:txBody>
      </p:sp>
      <p:graphicFrame>
        <p:nvGraphicFramePr>
          <p:cNvPr id="5" name="Content Placeholder 2">
            <a:extLst>
              <a:ext uri="{FF2B5EF4-FFF2-40B4-BE49-F238E27FC236}">
                <a16:creationId xmlns:a16="http://schemas.microsoft.com/office/drawing/2014/main" id="{16FE193F-5608-447A-AA1B-1D49846078B4}"/>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42378032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3461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72378-71B3-4034-A406-27F8D99F5267}"/>
              </a:ext>
            </a:extLst>
          </p:cNvPr>
          <p:cNvSpPr>
            <a:spLocks noGrp="1"/>
          </p:cNvSpPr>
          <p:nvPr>
            <p:ph type="title"/>
          </p:nvPr>
        </p:nvSpPr>
        <p:spPr>
          <a:xfrm>
            <a:off x="457200" y="457517"/>
            <a:ext cx="8229600" cy="1143000"/>
          </a:xfrm>
        </p:spPr>
        <p:txBody>
          <a:bodyPr>
            <a:normAutofit fontScale="90000"/>
          </a:bodyPr>
          <a:lstStyle/>
          <a:p>
            <a:r>
              <a:rPr lang="en-US" dirty="0"/>
              <a:t>Sexual Discrimination, Violence, and Harassment on Campuses</a:t>
            </a:r>
          </a:p>
        </p:txBody>
      </p:sp>
      <p:graphicFrame>
        <p:nvGraphicFramePr>
          <p:cNvPr id="9" name="Content Placeholder 3">
            <a:extLst>
              <a:ext uri="{FF2B5EF4-FFF2-40B4-BE49-F238E27FC236}">
                <a16:creationId xmlns:a16="http://schemas.microsoft.com/office/drawing/2014/main" id="{6140CBB7-3DFE-4270-B02E-D43535388A8E}"/>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110384348"/>
              </p:ext>
            </p:extLst>
          </p:nvPr>
        </p:nvGraphicFramePr>
        <p:xfrm>
          <a:off x="0" y="1600517"/>
          <a:ext cx="9144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540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chor="ctr">
            <a:normAutofit/>
          </a:bodyPr>
          <a:lstStyle/>
          <a:p>
            <a:r>
              <a:rPr lang="en-US" dirty="0"/>
              <a:t>Why Investigate?</a:t>
            </a:r>
          </a:p>
        </p:txBody>
      </p:sp>
      <p:graphicFrame>
        <p:nvGraphicFramePr>
          <p:cNvPr id="4" name="Content Placeholder 3">
            <a:extLst>
              <a:ext uri="{FF2B5EF4-FFF2-40B4-BE49-F238E27FC236}">
                <a16:creationId xmlns:a16="http://schemas.microsoft.com/office/drawing/2014/main" id="{315174DC-1AF4-4ACC-846F-EECA474EE562}"/>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98227476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320803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23AE7-F6D1-4D22-968C-584FB42349EE}"/>
              </a:ext>
            </a:extLst>
          </p:cNvPr>
          <p:cNvSpPr>
            <a:spLocks noGrp="1"/>
          </p:cNvSpPr>
          <p:nvPr>
            <p:ph type="title"/>
          </p:nvPr>
        </p:nvSpPr>
        <p:spPr>
          <a:xfrm>
            <a:off x="457200" y="274638"/>
            <a:ext cx="8229600" cy="1143000"/>
          </a:xfrm>
        </p:spPr>
        <p:txBody>
          <a:bodyPr anchor="ctr">
            <a:normAutofit/>
          </a:bodyPr>
          <a:lstStyle/>
          <a:p>
            <a:r>
              <a:rPr lang="en-US" dirty="0"/>
              <a:t>EEOC Enforcement Actions</a:t>
            </a:r>
          </a:p>
        </p:txBody>
      </p:sp>
      <p:pic>
        <p:nvPicPr>
          <p:cNvPr id="4" name="Content Placeholder 3" descr="This slide contains a bar graph that lists the Total Monetary Benefits spent on EEO enforcement actions in Fiscal Year 2015 through Fiscal Year 2019. The graph shows that the majority of the monetary benefits were spent on administrative settlements, rather than litigation.&#10;">
            <a:extLst>
              <a:ext uri="{FF2B5EF4-FFF2-40B4-BE49-F238E27FC236}">
                <a16:creationId xmlns:a16="http://schemas.microsoft.com/office/drawing/2014/main" id="{81EFB4D6-6C72-4886-9792-C3DB00A0E38F}"/>
              </a:ext>
            </a:extLst>
          </p:cNvPr>
          <p:cNvPicPr>
            <a:picLocks noGrp="1" noChangeAspect="1"/>
          </p:cNvPicPr>
          <p:nvPr>
            <p:ph idx="1"/>
          </p:nvPr>
        </p:nvPicPr>
        <p:blipFill>
          <a:blip r:embed="rId3"/>
          <a:stretch>
            <a:fillRect/>
          </a:stretch>
        </p:blipFill>
        <p:spPr>
          <a:xfrm>
            <a:off x="793044" y="1621752"/>
            <a:ext cx="7557911" cy="4102379"/>
          </a:xfrm>
          <a:prstGeom prst="rect">
            <a:avLst/>
          </a:prstGeom>
          <a:noFill/>
        </p:spPr>
      </p:pic>
    </p:spTree>
    <p:extLst>
      <p:ext uri="{BB962C8B-B14F-4D97-AF65-F5344CB8AC3E}">
        <p14:creationId xmlns:p14="http://schemas.microsoft.com/office/powerpoint/2010/main" val="15239728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Custom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B1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3391</TotalTime>
  <Words>586</Words>
  <Application>Microsoft Macintosh PowerPoint</Application>
  <PresentationFormat>On-screen Show (4:3)</PresentationFormat>
  <Paragraphs>92</Paragraphs>
  <Slides>12</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1_Custom Design</vt:lpstr>
      <vt:lpstr>Title IX and OIE Overview</vt:lpstr>
      <vt:lpstr>What is Title IX?</vt:lpstr>
      <vt:lpstr>What does that mean?</vt:lpstr>
      <vt:lpstr>What is OIE’s Role?</vt:lpstr>
      <vt:lpstr>What Does OIE Do?</vt:lpstr>
      <vt:lpstr>Supportive and Protective Measures</vt:lpstr>
      <vt:lpstr>Sexual Discrimination, Violence, and Harassment on Campuses</vt:lpstr>
      <vt:lpstr>Why Investigate?</vt:lpstr>
      <vt:lpstr>EEOC Enforcement Actions</vt:lpstr>
      <vt:lpstr>INCIDENT</vt:lpstr>
      <vt:lpstr>Title IX Policy Revisions</vt:lpstr>
      <vt:lpstr>Topics For Future Trainings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Investigations, Reports and Responses to Administrative Complaints</dc:title>
  <dc:creator>Jennifer Glad</dc:creator>
  <cp:lastModifiedBy>Breslin, Kyleen</cp:lastModifiedBy>
  <cp:revision>81</cp:revision>
  <dcterms:created xsi:type="dcterms:W3CDTF">2021-03-18T22:31:56Z</dcterms:created>
  <dcterms:modified xsi:type="dcterms:W3CDTF">2022-04-18T17:11:10Z</dcterms:modified>
</cp:coreProperties>
</file>