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578" r:id="rId2"/>
    <p:sldId id="649" r:id="rId3"/>
    <p:sldId id="651" r:id="rId4"/>
    <p:sldId id="680" r:id="rId5"/>
    <p:sldId id="691" r:id="rId6"/>
    <p:sldId id="692" r:id="rId7"/>
    <p:sldId id="693" r:id="rId8"/>
    <p:sldId id="695" r:id="rId9"/>
    <p:sldId id="694" r:id="rId10"/>
    <p:sldId id="696" r:id="rId11"/>
    <p:sldId id="697" r:id="rId12"/>
    <p:sldId id="698" r:id="rId13"/>
    <p:sldId id="699" r:id="rId14"/>
    <p:sldId id="707" r:id="rId15"/>
    <p:sldId id="701" r:id="rId16"/>
    <p:sldId id="702" r:id="rId17"/>
    <p:sldId id="704" r:id="rId18"/>
    <p:sldId id="686" r:id="rId19"/>
    <p:sldId id="659" r:id="rId20"/>
    <p:sldId id="660" r:id="rId21"/>
    <p:sldId id="661" r:id="rId22"/>
    <p:sldId id="662" r:id="rId23"/>
    <p:sldId id="663" r:id="rId24"/>
    <p:sldId id="664" r:id="rId25"/>
    <p:sldId id="708" r:id="rId26"/>
    <p:sldId id="666" r:id="rId27"/>
    <p:sldId id="700" r:id="rId28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  <a:srgbClr val="0000FF"/>
    <a:srgbClr val="5858D6"/>
    <a:srgbClr val="66FF33"/>
    <a:srgbClr val="FF3F3F"/>
    <a:srgbClr val="FF8181"/>
    <a:srgbClr val="FFC9C9"/>
    <a:srgbClr val="FF0000"/>
    <a:srgbClr val="FFCC99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98934" autoAdjust="0"/>
  </p:normalViewPr>
  <p:slideViewPr>
    <p:cSldViewPr snapToGrid="0">
      <p:cViewPr>
        <p:scale>
          <a:sx n="66" d="100"/>
          <a:sy n="66" d="100"/>
        </p:scale>
        <p:origin x="1698" y="420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BD087C93-04CB-431B-B921-9479533F005A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36315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cs typeface="Times New Roman" pitchFamily="18" charset="0"/>
              </a:defRPr>
            </a:lvl1pPr>
          </a:lstStyle>
          <a:p>
            <a:pPr>
              <a:defRPr/>
            </a:pPr>
            <a:fld id="{938D1779-7EAE-47D2-BB95-5FCCE3AD3C6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49684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38D1779-7EAE-47D2-BB95-5FCCE3AD3C60}" type="slidenum">
              <a:rPr lang="ar-SA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1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k91h784\Dropbox\02_Research\002_Publications\026_SmallSatConf_RadSat_Feb2015\figures\NASA_Meatball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9822" y="4307221"/>
            <a:ext cx="2191278" cy="172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7"/>
          <p:cNvSpPr>
            <a:spLocks noChangeShapeType="1"/>
          </p:cNvSpPr>
          <p:nvPr userDrawn="1"/>
        </p:nvSpPr>
        <p:spPr bwMode="auto">
          <a:xfrm>
            <a:off x="413658" y="609600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1286" y="664482"/>
            <a:ext cx="7772400" cy="1193347"/>
          </a:xfrm>
        </p:spPr>
        <p:txBody>
          <a:bodyPr/>
          <a:lstStyle>
            <a:lvl1pPr>
              <a:defRPr sz="26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86114" y="2188028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</a:p>
        </p:txBody>
      </p:sp>
      <p:sp>
        <p:nvSpPr>
          <p:cNvPr id="6" name="Line 7"/>
          <p:cNvSpPr>
            <a:spLocks noChangeShapeType="1"/>
          </p:cNvSpPr>
          <p:nvPr userDrawn="1"/>
        </p:nvSpPr>
        <p:spPr bwMode="auto">
          <a:xfrm>
            <a:off x="406402" y="1937657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384630" y="6226629"/>
            <a:ext cx="83058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8" name="Picture 6" descr="MS-vert-color-pos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99" y="4256752"/>
            <a:ext cx="1774107" cy="1640556"/>
          </a:xfrm>
          <a:prstGeom prst="rect">
            <a:avLst/>
          </a:prstGeom>
          <a:noFill/>
        </p:spPr>
      </p:pic>
      <p:pic>
        <p:nvPicPr>
          <p:cNvPr id="9" name="Picture 8" descr="C:\Users\k91h784\Dropbox\02_Research\004_Funded_Budgets\036_NASA_ISS_Flight_June2014\Artemis_Logo_n_Marketing\Figures\SSEL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81126" y="4352343"/>
            <a:ext cx="2395239" cy="1598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/>
          <p:cNvSpPr>
            <a:spLocks noChangeArrowheads="1"/>
          </p:cNvSpPr>
          <p:nvPr userDrawn="1"/>
        </p:nvSpPr>
        <p:spPr bwMode="auto">
          <a:xfrm>
            <a:off x="0" y="-2"/>
            <a:ext cx="9144000" cy="723902"/>
          </a:xfrm>
          <a:prstGeom prst="rect">
            <a:avLst/>
          </a:prstGeom>
          <a:solidFill>
            <a:srgbClr val="00336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5493657" cy="387676"/>
          </a:xfrm>
        </p:spPr>
        <p:txBody>
          <a:bodyPr/>
          <a:lstStyle>
            <a:lvl1pPr algn="l">
              <a:defRPr sz="24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44550"/>
            <a:ext cx="8861273" cy="5568950"/>
          </a:xfrm>
        </p:spPr>
        <p:txBody>
          <a:bodyPr/>
          <a:lstStyle>
            <a:lvl1pPr marL="465138" indent="-465138">
              <a:buNone/>
              <a:defRPr sz="20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  <a:lvl2pPr marL="682625" indent="-217488">
              <a:buFont typeface="Arial" pitchFamily="34" charset="0"/>
              <a:buChar char="•"/>
              <a:defRPr sz="1600" b="0">
                <a:latin typeface="Arial" pitchFamily="34" charset="0"/>
                <a:cs typeface="Arial" pitchFamily="34" charset="0"/>
              </a:defRPr>
            </a:lvl2pPr>
            <a:lvl3pPr marL="914400" indent="-217488"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defTabSz="1030288"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278189" y="6526278"/>
            <a:ext cx="649514" cy="275583"/>
          </a:xfrm>
          <a:prstGeom prst="rect">
            <a:avLst/>
          </a:prstGeom>
          <a:ln/>
        </p:spPr>
        <p:txBody>
          <a:bodyPr/>
          <a:lstStyle>
            <a:lvl1pPr algn="ctr">
              <a:defRPr sz="1400" b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Line 7"/>
          <p:cNvSpPr>
            <a:spLocks noChangeShapeType="1"/>
          </p:cNvSpPr>
          <p:nvPr userDrawn="1"/>
        </p:nvSpPr>
        <p:spPr bwMode="auto">
          <a:xfrm>
            <a:off x="0" y="6505121"/>
            <a:ext cx="9144000" cy="0"/>
          </a:xfrm>
          <a:prstGeom prst="line">
            <a:avLst/>
          </a:prstGeom>
          <a:noFill/>
          <a:ln w="2540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5" name="Picture 8" descr="MS-horiz-color-reverse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405789" y="118833"/>
            <a:ext cx="1957161" cy="46189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 userDrawn="1"/>
        </p:nvSpPr>
        <p:spPr>
          <a:xfrm>
            <a:off x="1542476" y="6498772"/>
            <a:ext cx="61144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RadSat</a:t>
            </a:r>
            <a:endParaRPr lang="en-US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k91h784\Desktop\header_logo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835" y="6505121"/>
            <a:ext cx="475977" cy="35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k91h784\Dropbox\02_Research\002_Publications\026_SmallSatConf_RadSat_Feb2015\figures\NASA_Meatball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32258" y="82049"/>
            <a:ext cx="716492" cy="56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81000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69" r:id="rId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41.png"/><Relationship Id="rId10" Type="http://schemas.openxmlformats.org/officeDocument/2006/relationships/image" Target="../media/image45.jpeg"/><Relationship Id="rId4" Type="http://schemas.openxmlformats.org/officeDocument/2006/relationships/image" Target="../media/image40.jpeg"/><Relationship Id="rId9" Type="http://schemas.openxmlformats.org/officeDocument/2006/relationships/image" Target="../media/image4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52.jpeg"/><Relationship Id="rId3" Type="http://schemas.openxmlformats.org/officeDocument/2006/relationships/image" Target="../media/image46.jpeg"/><Relationship Id="rId7" Type="http://schemas.openxmlformats.org/officeDocument/2006/relationships/image" Target="../media/image41.png"/><Relationship Id="rId12" Type="http://schemas.openxmlformats.org/officeDocument/2006/relationships/image" Target="../media/image5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11" Type="http://schemas.openxmlformats.org/officeDocument/2006/relationships/image" Target="../media/image50.jpeg"/><Relationship Id="rId5" Type="http://schemas.openxmlformats.org/officeDocument/2006/relationships/image" Target="../media/image40.jpeg"/><Relationship Id="rId10" Type="http://schemas.openxmlformats.org/officeDocument/2006/relationships/image" Target="../media/image49.png"/><Relationship Id="rId4" Type="http://schemas.openxmlformats.org/officeDocument/2006/relationships/image" Target="../media/image39.jpeg"/><Relationship Id="rId9" Type="http://schemas.openxmlformats.org/officeDocument/2006/relationships/image" Target="../media/image4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7.jpeg"/><Relationship Id="rId3" Type="http://schemas.openxmlformats.org/officeDocument/2006/relationships/image" Target="../media/image34.jpeg"/><Relationship Id="rId7" Type="http://schemas.openxmlformats.org/officeDocument/2006/relationships/image" Target="../media/image54.jpeg"/><Relationship Id="rId12" Type="http://schemas.openxmlformats.org/officeDocument/2006/relationships/image" Target="../media/image56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55.jpeg"/><Relationship Id="rId5" Type="http://schemas.openxmlformats.org/officeDocument/2006/relationships/image" Target="../media/image39.jpeg"/><Relationship Id="rId10" Type="http://schemas.openxmlformats.org/officeDocument/2006/relationships/image" Target="../media/image35.png"/><Relationship Id="rId4" Type="http://schemas.openxmlformats.org/officeDocument/2006/relationships/image" Target="../media/image46.jpeg"/><Relationship Id="rId9" Type="http://schemas.openxmlformats.org/officeDocument/2006/relationships/image" Target="../media/image41.png"/><Relationship Id="rId14" Type="http://schemas.openxmlformats.org/officeDocument/2006/relationships/image" Target="../media/image5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46.jpeg"/><Relationship Id="rId7" Type="http://schemas.openxmlformats.org/officeDocument/2006/relationships/image" Target="../media/image47.jpeg"/><Relationship Id="rId12" Type="http://schemas.openxmlformats.org/officeDocument/2006/relationships/image" Target="../media/image6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60.jpeg"/><Relationship Id="rId5" Type="http://schemas.openxmlformats.org/officeDocument/2006/relationships/image" Target="../media/image40.jpeg"/><Relationship Id="rId10" Type="http://schemas.openxmlformats.org/officeDocument/2006/relationships/image" Target="../media/image35.png"/><Relationship Id="rId4" Type="http://schemas.openxmlformats.org/officeDocument/2006/relationships/image" Target="../media/image39.jpeg"/><Relationship Id="rId9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13" Type="http://schemas.openxmlformats.org/officeDocument/2006/relationships/image" Target="../media/image64.jpeg"/><Relationship Id="rId3" Type="http://schemas.openxmlformats.org/officeDocument/2006/relationships/image" Target="../media/image46.jpeg"/><Relationship Id="rId7" Type="http://schemas.openxmlformats.org/officeDocument/2006/relationships/image" Target="../media/image47.jpeg"/><Relationship Id="rId12" Type="http://schemas.openxmlformats.org/officeDocument/2006/relationships/image" Target="../media/image6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11" Type="http://schemas.openxmlformats.org/officeDocument/2006/relationships/image" Target="../media/image35.png"/><Relationship Id="rId5" Type="http://schemas.openxmlformats.org/officeDocument/2006/relationships/image" Target="../media/image40.jpeg"/><Relationship Id="rId10" Type="http://schemas.openxmlformats.org/officeDocument/2006/relationships/image" Target="../media/image41.png"/><Relationship Id="rId4" Type="http://schemas.openxmlformats.org/officeDocument/2006/relationships/image" Target="../media/image39.jpeg"/><Relationship Id="rId9" Type="http://schemas.openxmlformats.org/officeDocument/2006/relationships/image" Target="../media/image59.jpeg"/><Relationship Id="rId1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i="1" dirty="0" err="1" smtClean="0"/>
              <a:t>RadSat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400" dirty="0" smtClean="0"/>
              <a:t/>
            </a:r>
            <a:br>
              <a:rPr lang="en-US" sz="400" dirty="0" smtClean="0"/>
            </a:br>
            <a:r>
              <a:rPr lang="en-US" sz="2400" dirty="0" smtClean="0"/>
              <a:t>Radiation </a:t>
            </a:r>
            <a:r>
              <a:rPr lang="en-US" sz="2400" dirty="0"/>
              <a:t>Tolerant SmallSat Computer </a:t>
            </a:r>
            <a:r>
              <a:rPr lang="en-US" sz="2400" dirty="0" smtClean="0"/>
              <a:t>System</a:t>
            </a:r>
            <a:br>
              <a:rPr lang="en-US" sz="2400" dirty="0" smtClean="0"/>
            </a:br>
            <a:r>
              <a:rPr lang="en-US" sz="1100" dirty="0" smtClean="0"/>
              <a:t> </a:t>
            </a:r>
            <a:r>
              <a:rPr lang="en-US" sz="900" b="0" dirty="0" smtClean="0"/>
              <a:t>(Paper No:  SSC15-X-8)</a:t>
            </a:r>
            <a:r>
              <a:rPr lang="en-US" sz="1800" b="0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800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249385" y="2032001"/>
            <a:ext cx="3117934" cy="1665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 smtClean="0">
                <a:solidFill>
                  <a:srgbClr val="003366"/>
                </a:solidFill>
              </a:rPr>
              <a:t>Presenter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sz="1000" kern="0" dirty="0" smtClean="0"/>
          </a:p>
          <a:p>
            <a:r>
              <a:rPr lang="en-US" kern="0" dirty="0" smtClean="0"/>
              <a:t>Dr. Brock J. LaMeres</a:t>
            </a:r>
          </a:p>
          <a:p>
            <a:r>
              <a:rPr lang="en-US" sz="1400" b="0" kern="0" dirty="0" smtClean="0"/>
              <a:t>Associate Professor</a:t>
            </a:r>
          </a:p>
          <a:p>
            <a:r>
              <a:rPr lang="en-US" sz="1400" b="0" kern="0" dirty="0" smtClean="0"/>
              <a:t>Electrical &amp; Computer Engineering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 bwMode="auto">
          <a:xfrm>
            <a:off x="3788230" y="2032004"/>
            <a:ext cx="5146222" cy="2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 smtClean="0">
                <a:solidFill>
                  <a:srgbClr val="003366"/>
                </a:solidFill>
              </a:rPr>
              <a:t>Authors</a:t>
            </a:r>
            <a:r>
              <a:rPr lang="en-US" kern="0" dirty="0" smtClean="0"/>
              <a:t/>
            </a:r>
            <a:br>
              <a:rPr lang="en-US" kern="0" dirty="0" smtClean="0"/>
            </a:br>
            <a:endParaRPr lang="en-US" sz="1000" kern="0" dirty="0" smtClean="0"/>
          </a:p>
          <a:p>
            <a:r>
              <a:rPr lang="en-US" dirty="0" smtClean="0"/>
              <a:t>Montana State University</a:t>
            </a:r>
            <a:r>
              <a:rPr lang="en-US" b="0" dirty="0" smtClean="0"/>
              <a:t> </a:t>
            </a:r>
          </a:p>
          <a:p>
            <a:r>
              <a:rPr lang="en-US" sz="1600" b="0" dirty="0" smtClean="0"/>
              <a:t>B.J. LaMeres</a:t>
            </a:r>
            <a:r>
              <a:rPr lang="en-US" sz="1600" b="0" dirty="0"/>
              <a:t>, </a:t>
            </a:r>
            <a:r>
              <a:rPr lang="en-US" sz="1600" b="0" dirty="0" smtClean="0"/>
              <a:t>S. Harkness</a:t>
            </a:r>
            <a:r>
              <a:rPr lang="en-US" sz="1600" b="0" dirty="0"/>
              <a:t>, </a:t>
            </a:r>
            <a:r>
              <a:rPr lang="en-US" sz="1600" b="0" dirty="0" smtClean="0"/>
              <a:t>M. Handley</a:t>
            </a:r>
            <a:r>
              <a:rPr lang="en-US" sz="1600" b="0" dirty="0"/>
              <a:t>, </a:t>
            </a:r>
            <a:r>
              <a:rPr lang="en-US" sz="1600" b="0" dirty="0" smtClean="0"/>
              <a:t>P. Moholt</a:t>
            </a:r>
            <a:r>
              <a:rPr lang="en-US" sz="1600" b="0" dirty="0"/>
              <a:t>, </a:t>
            </a:r>
            <a:r>
              <a:rPr lang="en-US" sz="1600" b="0" dirty="0" smtClean="0"/>
              <a:t>C. Julien</a:t>
            </a:r>
            <a:r>
              <a:rPr lang="en-US" sz="1600" b="0" dirty="0"/>
              <a:t>, </a:t>
            </a:r>
            <a:r>
              <a:rPr lang="en-US" sz="1600" b="0" dirty="0" smtClean="0"/>
              <a:t>T. Kaiser</a:t>
            </a:r>
            <a:r>
              <a:rPr lang="en-US" sz="1600" b="0" dirty="0"/>
              <a:t>, </a:t>
            </a:r>
            <a:r>
              <a:rPr lang="en-US" sz="1600" b="0" dirty="0" smtClean="0"/>
              <a:t>D. Klumpar</a:t>
            </a:r>
            <a:r>
              <a:rPr lang="en-US" sz="1600" b="0" dirty="0"/>
              <a:t>, </a:t>
            </a:r>
            <a:r>
              <a:rPr lang="en-US" sz="1600" b="0" dirty="0" smtClean="0"/>
              <a:t>K. Mashburn</a:t>
            </a:r>
            <a:r>
              <a:rPr lang="en-US" sz="1600" b="0" dirty="0"/>
              <a:t>, </a:t>
            </a:r>
            <a:r>
              <a:rPr lang="en-US" sz="1600" b="0" dirty="0" smtClean="0"/>
              <a:t>L. Springer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dirty="0" smtClean="0"/>
              <a:t>NASA Goddard Space Flight Center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b="0" dirty="0"/>
              <a:t>Gary A. Crum</a:t>
            </a:r>
            <a:endParaRPr lang="en-US" sz="1600" kern="0" dirty="0" smtClean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86114" y="2188028"/>
            <a:ext cx="6400800" cy="381001"/>
          </a:xfrm>
        </p:spPr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 smtClean="0"/>
              <a:t>How We Currently Deal with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855406"/>
            <a:ext cx="8904339" cy="4761623"/>
          </a:xfrm>
        </p:spPr>
        <p:txBody>
          <a:bodyPr/>
          <a:lstStyle/>
          <a:p>
            <a:r>
              <a:rPr lang="en-US" sz="2400" dirty="0" smtClean="0"/>
              <a:t>Total Ionizing Dose – The Issue with Existing Techniques</a:t>
            </a:r>
            <a:br>
              <a:rPr lang="en-US" sz="2400" dirty="0" smtClean="0"/>
            </a:br>
            <a:endParaRPr lang="en-US" sz="600" dirty="0" smtClean="0"/>
          </a:p>
          <a:p>
            <a:pPr marL="465138" lvl="1"/>
            <a:r>
              <a:rPr lang="en-US" sz="1800" dirty="0" smtClean="0"/>
              <a:t>The unique processing techniques lowers the volume, which increases </a:t>
            </a:r>
            <a:r>
              <a:rPr lang="en-US" sz="1800" b="1" u="sng" dirty="0" smtClean="0"/>
              <a:t>cost</a:t>
            </a:r>
            <a:r>
              <a:rPr lang="en-US" sz="1800" dirty="0" smtClean="0"/>
              <a:t>.</a:t>
            </a:r>
          </a:p>
          <a:p>
            <a:pPr marL="465138" lvl="1"/>
            <a:r>
              <a:rPr lang="en-US" sz="1800" dirty="0" smtClean="0"/>
              <a:t>The unique processing techniques reduces the </a:t>
            </a:r>
            <a:r>
              <a:rPr lang="en-US" sz="1800" b="1" u="sng" dirty="0" smtClean="0"/>
              <a:t>performance</a:t>
            </a:r>
            <a:r>
              <a:rPr lang="en-US" sz="1800" dirty="0" smtClean="0"/>
              <a:t>.</a:t>
            </a:r>
          </a:p>
          <a:p>
            <a:pPr marL="465138" lvl="1"/>
            <a:endParaRPr lang="en-US" sz="1800" dirty="0"/>
          </a:p>
          <a:p>
            <a:pPr marL="465138" lvl="1"/>
            <a:endParaRPr lang="en-US" sz="1800" dirty="0" smtClean="0"/>
          </a:p>
          <a:p>
            <a:pPr marL="247650" lvl="1" indent="0">
              <a:buNone/>
            </a:pPr>
            <a:endParaRPr lang="en-US" sz="1800" dirty="0" smtClean="0"/>
          </a:p>
          <a:p>
            <a:pPr marL="247650" lvl="1" indent="0">
              <a:buNone/>
            </a:pPr>
            <a:endParaRPr lang="en-US" sz="1800" dirty="0"/>
          </a:p>
          <a:p>
            <a:pPr marL="247650" lvl="1" indent="0">
              <a:buNone/>
            </a:pPr>
            <a:endParaRPr lang="en-US" sz="1800" dirty="0" smtClean="0"/>
          </a:p>
          <a:p>
            <a:pPr marL="24765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7" name="Picture 6" descr="RHESE_HPP_Performance_Plo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17878" y="2199090"/>
            <a:ext cx="5498926" cy="357606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686954" y="5898272"/>
            <a:ext cx="522481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Rad-Hardened Processers lag in performance to their commercial counterparts by ~10 years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08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tic_TM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198" y="1006934"/>
            <a:ext cx="3718036" cy="2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 smtClean="0"/>
              <a:t>How We Currently Deal with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2" y="855406"/>
            <a:ext cx="7059210" cy="5574423"/>
          </a:xfrm>
        </p:spPr>
        <p:txBody>
          <a:bodyPr/>
          <a:lstStyle/>
          <a:p>
            <a:r>
              <a:rPr lang="en-US" sz="2400" dirty="0" smtClean="0"/>
              <a:t>Dealing with Single Event Effects</a:t>
            </a:r>
            <a:r>
              <a:rPr lang="en-US" dirty="0"/>
              <a:t/>
            </a:r>
            <a:br>
              <a:rPr lang="en-US" dirty="0"/>
            </a:br>
            <a:endParaRPr lang="en-US" sz="1050" dirty="0"/>
          </a:p>
          <a:p>
            <a:pPr marL="398463" lvl="1" indent="-285750"/>
            <a:r>
              <a:rPr lang="en-US" sz="1800" b="1" dirty="0"/>
              <a:t>Architecture: Triple Module Redundancy</a:t>
            </a:r>
            <a:endParaRPr lang="en-US" sz="1800" b="1" dirty="0">
              <a:solidFill>
                <a:srgbClr val="FF0000"/>
              </a:solidFill>
            </a:endParaRPr>
          </a:p>
          <a:p>
            <a:pPr marL="685800" lvl="3"/>
            <a:r>
              <a:rPr lang="en-US" sz="1800" dirty="0"/>
              <a:t>Triplicate each circuit</a:t>
            </a:r>
          </a:p>
          <a:p>
            <a:pPr marL="685800" lvl="3"/>
            <a:r>
              <a:rPr lang="en-US" sz="1800" dirty="0"/>
              <a:t>Use a majority voter to produces output</a:t>
            </a:r>
          </a:p>
          <a:p>
            <a:pPr marL="455613" lvl="1" indent="-342900">
              <a:buNone/>
            </a:pPr>
            <a:endParaRPr lang="en-US" dirty="0"/>
          </a:p>
          <a:p>
            <a:pPr marL="455613" lvl="1" indent="-342900">
              <a:buNone/>
            </a:pPr>
            <a:endParaRPr lang="en-US" dirty="0"/>
          </a:p>
          <a:p>
            <a:pPr marL="455613" lvl="1" indent="-342900"/>
            <a:r>
              <a:rPr lang="en-US" sz="1800" b="1" dirty="0" smtClean="0"/>
              <a:t>Background Memory Checking</a:t>
            </a:r>
            <a:r>
              <a:rPr lang="en-US" sz="1800" b="1" dirty="0"/>
              <a:t>: Scrubbing</a:t>
            </a:r>
            <a:endParaRPr lang="en-US" sz="1800" b="1" dirty="0">
              <a:solidFill>
                <a:srgbClr val="FF0000"/>
              </a:solidFill>
            </a:endParaRPr>
          </a:p>
          <a:p>
            <a:pPr marL="685800" lvl="3"/>
            <a:r>
              <a:rPr lang="en-US" sz="1800" dirty="0"/>
              <a:t>Compare contents of a memory device to a “Golden Copy”</a:t>
            </a:r>
          </a:p>
          <a:p>
            <a:pPr marL="685800" lvl="3"/>
            <a:r>
              <a:rPr lang="en-US" sz="1800" dirty="0"/>
              <a:t>Golden Copy is contained in a radiation immune technology </a:t>
            </a:r>
            <a:br>
              <a:rPr lang="en-US" sz="1800" dirty="0"/>
            </a:br>
            <a:r>
              <a:rPr lang="en-US" sz="1800" dirty="0"/>
              <a:t>(fuse-based memory, MROM, etc…)</a:t>
            </a:r>
          </a:p>
          <a:p>
            <a:pPr marL="457200" lvl="3" indent="0">
              <a:buNone/>
            </a:pPr>
            <a:endParaRPr lang="en-US" dirty="0"/>
          </a:p>
          <a:p>
            <a:pPr marL="804863" indent="-804863"/>
            <a:r>
              <a:rPr lang="en-US" dirty="0" smtClean="0">
                <a:solidFill>
                  <a:srgbClr val="FF0000"/>
                </a:solidFill>
              </a:rPr>
              <a:t>Note</a:t>
            </a:r>
            <a:r>
              <a:rPr lang="en-US" dirty="0">
                <a:solidFill>
                  <a:srgbClr val="FF0000"/>
                </a:solidFill>
              </a:rPr>
              <a:t>: 	</a:t>
            </a:r>
            <a:r>
              <a:rPr lang="en-US" sz="1600" b="0" dirty="0" err="1">
                <a:solidFill>
                  <a:srgbClr val="FF0000"/>
                </a:solidFill>
              </a:rPr>
              <a:t>TMR+Scrubbing</a:t>
            </a:r>
            <a:r>
              <a:rPr lang="en-US" sz="1600" b="0" dirty="0">
                <a:solidFill>
                  <a:srgbClr val="FF0000"/>
                </a:solidFill>
              </a:rPr>
              <a:t> is the recommended </a:t>
            </a:r>
            <a:r>
              <a:rPr lang="en-US" sz="1600" b="0" dirty="0" smtClean="0">
                <a:solidFill>
                  <a:srgbClr val="FF0000"/>
                </a:solidFill>
              </a:rPr>
              <a:t/>
            </a:r>
            <a:br>
              <a:rPr lang="en-US" sz="1600" b="0" dirty="0" smtClean="0">
                <a:solidFill>
                  <a:srgbClr val="FF0000"/>
                </a:solidFill>
              </a:rPr>
            </a:br>
            <a:r>
              <a:rPr lang="en-US" sz="1600" b="0" dirty="0" smtClean="0">
                <a:solidFill>
                  <a:srgbClr val="FF0000"/>
                </a:solidFill>
              </a:rPr>
              <a:t>mitigation </a:t>
            </a:r>
            <a:r>
              <a:rPr lang="en-US" sz="1600" b="0" dirty="0">
                <a:solidFill>
                  <a:srgbClr val="FF0000"/>
                </a:solidFill>
              </a:rPr>
              <a:t>approach for FPGA-based </a:t>
            </a:r>
            <a:r>
              <a:rPr lang="en-US" sz="1600" b="0" dirty="0" smtClean="0">
                <a:solidFill>
                  <a:srgbClr val="FF0000"/>
                </a:solidFill>
              </a:rPr>
              <a:t/>
            </a:r>
            <a:br>
              <a:rPr lang="en-US" sz="1600" b="0" dirty="0" smtClean="0">
                <a:solidFill>
                  <a:srgbClr val="FF0000"/>
                </a:solidFill>
              </a:rPr>
            </a:br>
            <a:r>
              <a:rPr lang="en-US" sz="1600" b="0" dirty="0" smtClean="0">
                <a:solidFill>
                  <a:srgbClr val="FF0000"/>
                </a:solidFill>
              </a:rPr>
              <a:t>aerospace </a:t>
            </a:r>
            <a:r>
              <a:rPr lang="en-US" sz="1600" b="0" dirty="0">
                <a:solidFill>
                  <a:srgbClr val="FF0000"/>
                </a:solidFill>
              </a:rPr>
              <a:t>computers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8" name="Picture 7" descr="Scrubb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800" y="4267194"/>
            <a:ext cx="3683933" cy="19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9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tic_TMR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3198" y="1006934"/>
            <a:ext cx="3718036" cy="221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 smtClean="0"/>
              <a:t>How We Currently Deal with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2" y="855406"/>
            <a:ext cx="7059210" cy="5574423"/>
          </a:xfrm>
        </p:spPr>
        <p:txBody>
          <a:bodyPr/>
          <a:lstStyle/>
          <a:p>
            <a:r>
              <a:rPr lang="en-US" sz="2400" dirty="0" smtClean="0"/>
              <a:t>Dealing with Single Event Effects</a:t>
            </a:r>
            <a:r>
              <a:rPr lang="en-US" dirty="0"/>
              <a:t/>
            </a:r>
            <a:br>
              <a:rPr lang="en-US" dirty="0"/>
            </a:br>
            <a:endParaRPr lang="en-US" sz="1050" dirty="0"/>
          </a:p>
          <a:p>
            <a:pPr marL="398463" lvl="1" indent="-285750"/>
            <a:r>
              <a:rPr lang="en-US" sz="1800" b="1" dirty="0"/>
              <a:t>Architecture: Triple Module Redundancy</a:t>
            </a:r>
            <a:endParaRPr lang="en-US" sz="1800" b="1" dirty="0">
              <a:solidFill>
                <a:srgbClr val="FF0000"/>
              </a:solidFill>
            </a:endParaRPr>
          </a:p>
          <a:p>
            <a:pPr marL="685800" lvl="3"/>
            <a:r>
              <a:rPr lang="en-US" sz="1800" dirty="0"/>
              <a:t>Triplicate each circuit</a:t>
            </a:r>
          </a:p>
          <a:p>
            <a:pPr marL="685800" lvl="3"/>
            <a:r>
              <a:rPr lang="en-US" sz="1800" dirty="0"/>
              <a:t>Use a majority voter to produces output</a:t>
            </a:r>
          </a:p>
          <a:p>
            <a:pPr marL="455613" lvl="1" indent="-342900">
              <a:buNone/>
            </a:pPr>
            <a:endParaRPr lang="en-US" dirty="0"/>
          </a:p>
          <a:p>
            <a:pPr marL="455613" lvl="1" indent="-342900">
              <a:buNone/>
            </a:pPr>
            <a:endParaRPr lang="en-US" dirty="0"/>
          </a:p>
          <a:p>
            <a:pPr marL="455613" lvl="1" indent="-342900"/>
            <a:r>
              <a:rPr lang="en-US" sz="1800" b="1" dirty="0" smtClean="0"/>
              <a:t>Background Memory Checking</a:t>
            </a:r>
            <a:r>
              <a:rPr lang="en-US" sz="1800" b="1" dirty="0"/>
              <a:t>: Scrubbing</a:t>
            </a:r>
            <a:endParaRPr lang="en-US" sz="1800" b="1" dirty="0">
              <a:solidFill>
                <a:srgbClr val="FF0000"/>
              </a:solidFill>
            </a:endParaRPr>
          </a:p>
          <a:p>
            <a:pPr marL="685800" lvl="3"/>
            <a:r>
              <a:rPr lang="en-US" sz="1800" dirty="0"/>
              <a:t>Compare contents of a memory device to a “Golden Copy”</a:t>
            </a:r>
          </a:p>
          <a:p>
            <a:pPr marL="685800" lvl="3"/>
            <a:r>
              <a:rPr lang="en-US" sz="1800" dirty="0"/>
              <a:t>Golden Copy is contained in a radiation immune technology </a:t>
            </a:r>
            <a:br>
              <a:rPr lang="en-US" sz="1800" dirty="0"/>
            </a:br>
            <a:r>
              <a:rPr lang="en-US" sz="1800" dirty="0"/>
              <a:t>(fuse-based memory, MROM, etc…)</a:t>
            </a:r>
          </a:p>
          <a:p>
            <a:pPr marL="457200" lvl="3" indent="0">
              <a:buNone/>
            </a:pPr>
            <a:endParaRPr lang="en-US" dirty="0"/>
          </a:p>
          <a:p>
            <a:pPr marL="804863" indent="-804863"/>
            <a:r>
              <a:rPr lang="en-US" dirty="0"/>
              <a:t>Note: 	</a:t>
            </a:r>
            <a:r>
              <a:rPr lang="en-US" sz="1600" b="0" dirty="0" err="1"/>
              <a:t>TMR+Scrubbing</a:t>
            </a:r>
            <a:r>
              <a:rPr lang="en-US" sz="1600" b="0" dirty="0"/>
              <a:t> is the recommended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mitigation </a:t>
            </a:r>
            <a:r>
              <a:rPr lang="en-US" sz="1600" b="0" dirty="0"/>
              <a:t>approach for FPGA-based </a:t>
            </a:r>
            <a:r>
              <a:rPr lang="en-US" sz="1600" b="0" dirty="0" smtClean="0"/>
              <a:t/>
            </a:r>
            <a:br>
              <a:rPr lang="en-US" sz="1600" b="0" dirty="0" smtClean="0"/>
            </a:br>
            <a:r>
              <a:rPr lang="en-US" sz="1600" b="0" dirty="0" smtClean="0"/>
              <a:t>aerospace computers</a:t>
            </a:r>
          </a:p>
          <a:p>
            <a:pPr marL="804863" indent="-804863"/>
            <a:endParaRPr lang="en-US" sz="1600" b="0" dirty="0"/>
          </a:p>
          <a:p>
            <a:pPr marL="122238" indent="-6350"/>
            <a:r>
              <a:rPr lang="en-US" sz="1800" dirty="0" smtClean="0">
                <a:solidFill>
                  <a:srgbClr val="FF0000"/>
                </a:solidFill>
              </a:rPr>
              <a:t>The issue?  It takes resources and care </a:t>
            </a:r>
            <a:br>
              <a:rPr lang="en-US" sz="1800" dirty="0" smtClean="0">
                <a:solidFill>
                  <a:srgbClr val="FF0000"/>
                </a:solidFill>
              </a:rPr>
            </a:br>
            <a:r>
              <a:rPr lang="en-US" sz="1800" dirty="0" smtClean="0">
                <a:solidFill>
                  <a:srgbClr val="FF0000"/>
                </a:solidFill>
              </a:rPr>
              <a:t>must be taken to get the intended results.</a:t>
            </a:r>
            <a:endParaRPr lang="en-US" sz="1800" dirty="0">
              <a:solidFill>
                <a:srgbClr val="FF0000"/>
              </a:solidFill>
            </a:endParaRP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8" name="Picture 7" descr="Scrubbe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800" y="4267194"/>
            <a:ext cx="3683933" cy="1966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9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 smtClean="0"/>
              <a:t>The Current State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2" y="855406"/>
            <a:ext cx="8670295" cy="5574423"/>
          </a:xfrm>
        </p:spPr>
        <p:txBody>
          <a:bodyPr/>
          <a:lstStyle/>
          <a:p>
            <a:r>
              <a:rPr lang="en-US" sz="2400" dirty="0" smtClean="0"/>
              <a:t>Radiation vs. Process Node</a:t>
            </a:r>
            <a:r>
              <a:rPr lang="en-US" dirty="0"/>
              <a:t/>
            </a:r>
            <a:br>
              <a:rPr lang="en-US" dirty="0"/>
            </a:br>
            <a:endParaRPr lang="en-US" sz="1050" dirty="0"/>
          </a:p>
          <a:p>
            <a:pPr marL="398463" lvl="1" indent="-285750"/>
            <a:r>
              <a:rPr lang="en-US" sz="1800" b="1" dirty="0" smtClean="0"/>
              <a:t>Larger Transistors</a:t>
            </a:r>
            <a:endParaRPr lang="en-US" sz="1800" b="1" dirty="0">
              <a:solidFill>
                <a:srgbClr val="FF0000"/>
              </a:solidFill>
            </a:endParaRPr>
          </a:p>
          <a:p>
            <a:pPr marL="685800" lvl="3"/>
            <a:r>
              <a:rPr lang="en-US" sz="1800" dirty="0" smtClean="0"/>
              <a:t>TID is primary concern</a:t>
            </a:r>
            <a:endParaRPr lang="en-US" sz="1800" dirty="0"/>
          </a:p>
          <a:p>
            <a:pPr marL="685800" lvl="3"/>
            <a:r>
              <a:rPr lang="en-US" sz="1800" dirty="0" smtClean="0"/>
              <a:t>SEE isn’t as bad</a:t>
            </a:r>
          </a:p>
          <a:p>
            <a:pPr marL="685800" lvl="3"/>
            <a:r>
              <a:rPr lang="en-US" sz="1800" dirty="0" smtClean="0"/>
              <a:t>Slow &amp; Power Hungry</a:t>
            </a:r>
          </a:p>
          <a:p>
            <a:pPr marL="685800" lvl="3"/>
            <a:endParaRPr lang="en-US" sz="1800" dirty="0"/>
          </a:p>
          <a:p>
            <a:pPr marL="685800" lvl="3"/>
            <a:endParaRPr lang="en-US" sz="1800" dirty="0" smtClean="0"/>
          </a:p>
          <a:p>
            <a:pPr marL="685800" lvl="3"/>
            <a:endParaRPr lang="en-US" sz="1800" dirty="0"/>
          </a:p>
          <a:p>
            <a:pPr marL="685800" lvl="3"/>
            <a:endParaRPr lang="en-US" sz="1800" dirty="0" smtClean="0"/>
          </a:p>
          <a:p>
            <a:pPr marL="685800" lvl="3"/>
            <a:endParaRPr lang="en-US" sz="1800" dirty="0"/>
          </a:p>
          <a:p>
            <a:pPr marL="685800" lvl="3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81891" y="2924635"/>
            <a:ext cx="6699251" cy="2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200" u="sng" kern="0" dirty="0" smtClean="0">
                <a:solidFill>
                  <a:srgbClr val="FF0000"/>
                </a:solidFill>
              </a:rPr>
              <a:t>Xilinx FPGA</a:t>
            </a:r>
            <a:r>
              <a:rPr lang="en-US" sz="2200" kern="0" dirty="0" smtClean="0">
                <a:solidFill>
                  <a:srgbClr val="FF0000"/>
                </a:solidFill>
              </a:rPr>
              <a:t>		</a:t>
            </a:r>
            <a:r>
              <a:rPr lang="en-US" sz="2200" u="sng" kern="0" dirty="0" smtClean="0">
                <a:solidFill>
                  <a:srgbClr val="FF0000"/>
                </a:solidFill>
              </a:rPr>
              <a:t>TID</a:t>
            </a:r>
          </a:p>
          <a:p>
            <a:pPr algn="l"/>
            <a:r>
              <a:rPr lang="en-US" sz="2200" kern="0" dirty="0" smtClean="0">
                <a:solidFill>
                  <a:srgbClr val="FF0000"/>
                </a:solidFill>
              </a:rPr>
              <a:t>Virtex-4		~300 </a:t>
            </a:r>
            <a:r>
              <a:rPr lang="en-US" sz="2200" kern="0" dirty="0" err="1" smtClean="0">
                <a:solidFill>
                  <a:srgbClr val="FF0000"/>
                </a:solidFill>
              </a:rPr>
              <a:t>krad</a:t>
            </a:r>
            <a:endParaRPr lang="en-US" sz="2200" kern="0" dirty="0" smtClean="0">
              <a:solidFill>
                <a:srgbClr val="FF0000"/>
              </a:solidFill>
            </a:endParaRPr>
          </a:p>
          <a:p>
            <a:pPr algn="l"/>
            <a:r>
              <a:rPr lang="en-US" sz="2200" kern="0" dirty="0" smtClean="0">
                <a:solidFill>
                  <a:srgbClr val="FF0000"/>
                </a:solidFill>
              </a:rPr>
              <a:t>Virtex-5	 	~500 </a:t>
            </a:r>
            <a:r>
              <a:rPr lang="en-US" sz="2200" kern="0" dirty="0" err="1" smtClean="0">
                <a:solidFill>
                  <a:srgbClr val="FF0000"/>
                </a:solidFill>
              </a:rPr>
              <a:t>krad</a:t>
            </a:r>
            <a:r>
              <a:rPr lang="en-US" sz="2200" kern="0" dirty="0" smtClean="0">
                <a:solidFill>
                  <a:srgbClr val="FF0000"/>
                </a:solidFill>
              </a:rPr>
              <a:t>	</a:t>
            </a:r>
          </a:p>
          <a:p>
            <a:pPr algn="l"/>
            <a:r>
              <a:rPr lang="en-US" sz="2200" kern="0" dirty="0" smtClean="0">
                <a:solidFill>
                  <a:srgbClr val="FF0000"/>
                </a:solidFill>
              </a:rPr>
              <a:t>Virtex-7 		&gt;500 </a:t>
            </a:r>
            <a:r>
              <a:rPr lang="en-US" sz="2200" kern="0" dirty="0" err="1" smtClean="0">
                <a:solidFill>
                  <a:srgbClr val="FF0000"/>
                </a:solidFill>
              </a:rPr>
              <a:t>krad</a:t>
            </a:r>
            <a:r>
              <a:rPr lang="en-US" sz="2200" kern="0" dirty="0" smtClean="0">
                <a:solidFill>
                  <a:srgbClr val="FF0000"/>
                </a:solidFill>
              </a:rPr>
              <a:t> </a:t>
            </a:r>
            <a:r>
              <a:rPr lang="en-US" sz="2200" kern="0" baseline="-25000" dirty="0" err="1" smtClean="0">
                <a:solidFill>
                  <a:srgbClr val="FF0000"/>
                </a:solidFill>
              </a:rPr>
              <a:t>est</a:t>
            </a:r>
            <a:endParaRPr lang="en-US" sz="2200" kern="0" baseline="-25000" dirty="0" smtClean="0">
              <a:solidFill>
                <a:srgbClr val="FF0000"/>
              </a:solidFill>
            </a:endParaRPr>
          </a:p>
          <a:p>
            <a:pPr algn="l"/>
            <a:r>
              <a:rPr lang="en-US" sz="2200" kern="0" baseline="-25000" dirty="0">
                <a:solidFill>
                  <a:srgbClr val="FF0000"/>
                </a:solidFill>
              </a:rPr>
              <a:t> </a:t>
            </a:r>
            <a:r>
              <a:rPr lang="en-US" sz="2200" kern="0" baseline="-25000" dirty="0" smtClean="0">
                <a:solidFill>
                  <a:srgbClr val="FF0000"/>
                </a:solidFill>
              </a:rPr>
              <a:t>						</a:t>
            </a:r>
            <a:r>
              <a:rPr lang="en-US" sz="1200" kern="0" dirty="0" smtClean="0"/>
              <a:t>(Allen, 2014)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62966" y="1051354"/>
            <a:ext cx="5636809" cy="20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5613" lvl="1" indent="-342900">
              <a:buFont typeface="Arial" pitchFamily="34" charset="0"/>
              <a:buNone/>
            </a:pPr>
            <a:endParaRPr lang="en-US" kern="0" dirty="0" smtClean="0"/>
          </a:p>
          <a:p>
            <a:pPr marL="455613" lvl="1" indent="-342900"/>
            <a:r>
              <a:rPr lang="en-US" sz="1800" b="1" kern="0" dirty="0" smtClean="0"/>
              <a:t>Small Transistors</a:t>
            </a:r>
            <a:endParaRPr lang="en-US" sz="1800" b="1" kern="0" dirty="0" smtClean="0">
              <a:solidFill>
                <a:srgbClr val="FF0000"/>
              </a:solidFill>
            </a:endParaRPr>
          </a:p>
          <a:p>
            <a:pPr marL="685800" lvl="3"/>
            <a:r>
              <a:rPr lang="en-US" sz="1800" kern="0" dirty="0" smtClean="0"/>
              <a:t>SEE is primary concern </a:t>
            </a:r>
          </a:p>
          <a:p>
            <a:pPr marL="685800" lvl="3"/>
            <a:r>
              <a:rPr lang="en-US" sz="1800" kern="0" dirty="0" smtClean="0"/>
              <a:t>TID isn’t as bad </a:t>
            </a:r>
          </a:p>
          <a:p>
            <a:pPr marL="685800" lvl="3"/>
            <a:r>
              <a:rPr lang="en-US" sz="1800" kern="0" dirty="0" smtClean="0"/>
              <a:t>Fast &amp; Power Efficient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37358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 smtClean="0"/>
              <a:t>The Current State of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2" y="855406"/>
            <a:ext cx="8670295" cy="5574423"/>
          </a:xfrm>
        </p:spPr>
        <p:txBody>
          <a:bodyPr/>
          <a:lstStyle/>
          <a:p>
            <a:r>
              <a:rPr lang="en-US" sz="2400" dirty="0" smtClean="0"/>
              <a:t>Radiation vs. Process Node</a:t>
            </a:r>
            <a:r>
              <a:rPr lang="en-US" dirty="0"/>
              <a:t/>
            </a:r>
            <a:br>
              <a:rPr lang="en-US" dirty="0"/>
            </a:br>
            <a:endParaRPr lang="en-US" sz="1050" dirty="0"/>
          </a:p>
          <a:p>
            <a:pPr marL="398463" lvl="1" indent="-285750"/>
            <a:r>
              <a:rPr lang="en-US" sz="1800" b="1" dirty="0" smtClean="0"/>
              <a:t>Larger Transistors</a:t>
            </a:r>
            <a:endParaRPr lang="en-US" sz="1800" b="1" dirty="0">
              <a:solidFill>
                <a:srgbClr val="FF0000"/>
              </a:solidFill>
            </a:endParaRPr>
          </a:p>
          <a:p>
            <a:pPr marL="685800" lvl="3"/>
            <a:r>
              <a:rPr lang="en-US" sz="1800" dirty="0" smtClean="0"/>
              <a:t>TID is primary concern</a:t>
            </a:r>
            <a:endParaRPr lang="en-US" sz="1800" dirty="0"/>
          </a:p>
          <a:p>
            <a:pPr marL="685800" lvl="3"/>
            <a:r>
              <a:rPr lang="en-US" sz="1800" dirty="0" smtClean="0"/>
              <a:t>SEE isn’t as bad</a:t>
            </a:r>
          </a:p>
          <a:p>
            <a:pPr marL="685800" lvl="3"/>
            <a:r>
              <a:rPr lang="en-US" sz="1800" dirty="0" smtClean="0"/>
              <a:t>Slow &amp; Power Hungry</a:t>
            </a:r>
          </a:p>
          <a:p>
            <a:pPr marL="685800" lvl="3"/>
            <a:endParaRPr lang="en-US" sz="1800" dirty="0"/>
          </a:p>
          <a:p>
            <a:pPr marL="685800" lvl="3"/>
            <a:endParaRPr lang="en-US" sz="1800" dirty="0" smtClean="0"/>
          </a:p>
          <a:p>
            <a:pPr marL="685800" lvl="3"/>
            <a:endParaRPr lang="en-US" sz="1800" dirty="0"/>
          </a:p>
          <a:p>
            <a:pPr marL="685800" lvl="3"/>
            <a:endParaRPr lang="en-US" sz="1800" dirty="0" smtClean="0"/>
          </a:p>
          <a:p>
            <a:pPr marL="685800" lvl="3"/>
            <a:endParaRPr lang="en-US" sz="1800" dirty="0"/>
          </a:p>
          <a:p>
            <a:pPr marL="685800" lvl="3"/>
            <a:endParaRPr lang="en-US" sz="1800" dirty="0" smtClean="0"/>
          </a:p>
          <a:p>
            <a:pPr marL="219075" lvl="1"/>
            <a:r>
              <a:rPr lang="en-US" sz="2000" b="1" dirty="0" smtClean="0"/>
              <a:t>What does this mean?</a:t>
            </a:r>
          </a:p>
          <a:p>
            <a:pPr marL="685800" lvl="3"/>
            <a:r>
              <a:rPr lang="en-US" sz="1800" dirty="0" smtClean="0"/>
              <a:t>If we use the most recent process node, we get TID tolerance inherently PLUS low cost, high performance, &amp; power efficiency.   </a:t>
            </a:r>
          </a:p>
          <a:p>
            <a:pPr marL="685800" lvl="3"/>
            <a:r>
              <a:rPr lang="en-US" sz="1800" b="1" dirty="0" smtClean="0"/>
              <a:t>Except we need to do something about SEE…</a:t>
            </a:r>
            <a:endParaRPr lang="en-US" sz="18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2081891" y="2924635"/>
            <a:ext cx="6699251" cy="23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800" b="1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200" u="sng" kern="0" dirty="0" smtClean="0">
                <a:solidFill>
                  <a:srgbClr val="FF0000"/>
                </a:solidFill>
              </a:rPr>
              <a:t>Xilinx FPGA</a:t>
            </a:r>
            <a:r>
              <a:rPr lang="en-US" sz="2200" kern="0" dirty="0" smtClean="0">
                <a:solidFill>
                  <a:srgbClr val="FF0000"/>
                </a:solidFill>
              </a:rPr>
              <a:t>		</a:t>
            </a:r>
            <a:r>
              <a:rPr lang="en-US" sz="2200" u="sng" kern="0" dirty="0" smtClean="0">
                <a:solidFill>
                  <a:srgbClr val="FF0000"/>
                </a:solidFill>
              </a:rPr>
              <a:t>TID</a:t>
            </a:r>
          </a:p>
          <a:p>
            <a:pPr algn="l"/>
            <a:r>
              <a:rPr lang="en-US" sz="2200" kern="0" dirty="0" smtClean="0">
                <a:solidFill>
                  <a:srgbClr val="FF0000"/>
                </a:solidFill>
              </a:rPr>
              <a:t>Virtex-4		~300 </a:t>
            </a:r>
            <a:r>
              <a:rPr lang="en-US" sz="2200" kern="0" dirty="0" err="1" smtClean="0">
                <a:solidFill>
                  <a:srgbClr val="FF0000"/>
                </a:solidFill>
              </a:rPr>
              <a:t>krad</a:t>
            </a:r>
            <a:endParaRPr lang="en-US" sz="2200" kern="0" dirty="0" smtClean="0">
              <a:solidFill>
                <a:srgbClr val="FF0000"/>
              </a:solidFill>
            </a:endParaRPr>
          </a:p>
          <a:p>
            <a:pPr algn="l"/>
            <a:r>
              <a:rPr lang="en-US" sz="2200" kern="0" dirty="0" smtClean="0">
                <a:solidFill>
                  <a:srgbClr val="FF0000"/>
                </a:solidFill>
              </a:rPr>
              <a:t>Virtex-5	 	~500 </a:t>
            </a:r>
            <a:r>
              <a:rPr lang="en-US" sz="2200" kern="0" dirty="0" err="1" smtClean="0">
                <a:solidFill>
                  <a:srgbClr val="FF0000"/>
                </a:solidFill>
              </a:rPr>
              <a:t>krad</a:t>
            </a:r>
            <a:r>
              <a:rPr lang="en-US" sz="2200" kern="0" dirty="0" smtClean="0">
                <a:solidFill>
                  <a:srgbClr val="FF0000"/>
                </a:solidFill>
              </a:rPr>
              <a:t>	</a:t>
            </a:r>
          </a:p>
          <a:p>
            <a:pPr algn="l"/>
            <a:r>
              <a:rPr lang="en-US" sz="2200" kern="0" dirty="0" smtClean="0">
                <a:solidFill>
                  <a:srgbClr val="FF0000"/>
                </a:solidFill>
              </a:rPr>
              <a:t>Virtex-7 		&gt;500 </a:t>
            </a:r>
            <a:r>
              <a:rPr lang="en-US" sz="2200" kern="0" dirty="0" err="1" smtClean="0">
                <a:solidFill>
                  <a:srgbClr val="FF0000"/>
                </a:solidFill>
              </a:rPr>
              <a:t>krad</a:t>
            </a:r>
            <a:r>
              <a:rPr lang="en-US" sz="2200" kern="0" dirty="0" smtClean="0">
                <a:solidFill>
                  <a:srgbClr val="FF0000"/>
                </a:solidFill>
              </a:rPr>
              <a:t> </a:t>
            </a:r>
            <a:r>
              <a:rPr lang="en-US" sz="2200" kern="0" baseline="-25000" dirty="0" err="1" smtClean="0">
                <a:solidFill>
                  <a:srgbClr val="FF0000"/>
                </a:solidFill>
              </a:rPr>
              <a:t>est</a:t>
            </a:r>
            <a:endParaRPr lang="en-US" sz="2200" kern="0" baseline="-25000" dirty="0" smtClean="0">
              <a:solidFill>
                <a:srgbClr val="FF0000"/>
              </a:solidFill>
            </a:endParaRPr>
          </a:p>
          <a:p>
            <a:pPr algn="l"/>
            <a:r>
              <a:rPr lang="en-US" sz="2200" kern="0" baseline="-25000" dirty="0">
                <a:solidFill>
                  <a:srgbClr val="FF0000"/>
                </a:solidFill>
              </a:rPr>
              <a:t> </a:t>
            </a:r>
            <a:r>
              <a:rPr lang="en-US" sz="2200" kern="0" baseline="-25000" dirty="0" smtClean="0">
                <a:solidFill>
                  <a:srgbClr val="FF0000"/>
                </a:solidFill>
              </a:rPr>
              <a:t>						</a:t>
            </a:r>
            <a:r>
              <a:rPr lang="en-US" sz="1200" kern="0" dirty="0" smtClean="0"/>
              <a:t>(Allen, 2014)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62966" y="1051354"/>
            <a:ext cx="5636809" cy="2040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465138" indent="-465138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0033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2625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914400" indent="-217488" algn="l" rtl="0" eaLnBrk="0" fontAlgn="base" hangingPunct="0">
              <a:spcBef>
                <a:spcPct val="20000"/>
              </a:spcBef>
              <a:spcAft>
                <a:spcPct val="0"/>
              </a:spcAft>
              <a:buFontTx/>
              <a:buNone/>
              <a:defRPr sz="1600" i="1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3pPr>
            <a:lvl4pPr marL="11493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 pitchFamily="49" charset="0"/>
              <a:buChar char="o"/>
              <a:defRPr sz="1400" baseline="0">
                <a:solidFill>
                  <a:srgbClr val="003366"/>
                </a:solidFill>
                <a:latin typeface="Arial" pitchFamily="34" charset="0"/>
                <a:cs typeface="Arial" pitchFamily="34" charset="0"/>
              </a:defRPr>
            </a:lvl4pPr>
            <a:lvl5pPr marL="1593850" indent="-228600" algn="l" defTabSz="1030288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422400" algn="l"/>
              </a:tabLst>
              <a:defRPr sz="1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5613" lvl="1" indent="-342900">
              <a:buFont typeface="Arial" pitchFamily="34" charset="0"/>
              <a:buNone/>
            </a:pPr>
            <a:endParaRPr lang="en-US" kern="0" dirty="0" smtClean="0"/>
          </a:p>
          <a:p>
            <a:pPr marL="455613" lvl="1" indent="-342900"/>
            <a:r>
              <a:rPr lang="en-US" sz="1800" b="1" kern="0" dirty="0" smtClean="0"/>
              <a:t>Small Transistors</a:t>
            </a:r>
            <a:endParaRPr lang="en-US" sz="1800" b="1" kern="0" dirty="0" smtClean="0">
              <a:solidFill>
                <a:srgbClr val="FF0000"/>
              </a:solidFill>
            </a:endParaRPr>
          </a:p>
          <a:p>
            <a:pPr marL="685800" lvl="3"/>
            <a:r>
              <a:rPr lang="en-US" sz="1800" kern="0" dirty="0" smtClean="0"/>
              <a:t>SEE is primary concern </a:t>
            </a:r>
          </a:p>
          <a:p>
            <a:pPr marL="685800" lvl="3"/>
            <a:r>
              <a:rPr lang="en-US" sz="1800" kern="0" dirty="0" smtClean="0"/>
              <a:t>TID isn’t as bad </a:t>
            </a:r>
          </a:p>
          <a:p>
            <a:pPr marL="685800" lvl="3"/>
            <a:r>
              <a:rPr lang="en-US" sz="1800" kern="0" dirty="0" smtClean="0"/>
              <a:t>Fast &amp; Power Efficient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417880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362" y="898074"/>
            <a:ext cx="5950604" cy="4936671"/>
          </a:xfrm>
        </p:spPr>
        <p:txBody>
          <a:bodyPr/>
          <a:lstStyle/>
          <a:p>
            <a:r>
              <a:rPr lang="en-US" sz="2200" dirty="0" smtClean="0"/>
              <a:t>Fault Tolerance Through Abundant Spares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200" dirty="0" smtClean="0"/>
          </a:p>
          <a:p>
            <a:pPr marL="471487" lvl="1" indent="-342900">
              <a:buFont typeface="+mj-lt"/>
              <a:buAutoNum type="arabicPeriod"/>
            </a:pPr>
            <a:r>
              <a:rPr lang="en-US" sz="1800" b="1" dirty="0" smtClean="0"/>
              <a:t>TMR + Spares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 smtClean="0"/>
              <a:t>3 Tiles run in TMR with the rest reserved as spares</a:t>
            </a:r>
          </a:p>
          <a:p>
            <a:pPr marL="703262" lvl="2" indent="-342900">
              <a:buFont typeface="Arial" pitchFamily="34" charset="0"/>
              <a:buChar char="•"/>
            </a:pPr>
            <a:endParaRPr lang="en-US" dirty="0" smtClean="0"/>
          </a:p>
          <a:p>
            <a:pPr marL="471487" lvl="1" indent="-342900">
              <a:buFont typeface="+mj-lt"/>
              <a:buAutoNum type="arabicPeriod"/>
            </a:pPr>
            <a:r>
              <a:rPr lang="en-US" sz="1800" b="1" dirty="0" smtClean="0"/>
              <a:t>Spatial Avoidance and Background Repair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 smtClean="0"/>
              <a:t>If TMR detects a fault, the damaged tile is replaced with a spare and foreground operation continues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 smtClean="0"/>
              <a:t>The tile is “repaired” in the background via </a:t>
            </a:r>
            <a:r>
              <a:rPr lang="en-US" b="1" i="0" dirty="0" smtClean="0"/>
              <a:t>partial reconfiguration (PR).</a:t>
            </a:r>
          </a:p>
          <a:p>
            <a:pPr marL="703262" lvl="2" indent="-342900">
              <a:buFont typeface="Arial" pitchFamily="34" charset="0"/>
              <a:buChar char="•"/>
            </a:pPr>
            <a:endParaRPr lang="en-US" i="0" dirty="0" smtClean="0"/>
          </a:p>
          <a:p>
            <a:pPr marL="471487" lvl="1" indent="-342900">
              <a:buFont typeface="+mj-lt"/>
              <a:buAutoNum type="arabicPeriod"/>
            </a:pPr>
            <a:r>
              <a:rPr lang="en-US" sz="1800" b="1" dirty="0" smtClean="0"/>
              <a:t>Scrubbing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 smtClean="0"/>
              <a:t>Blind scrubbing continually runs through tiles (fast)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 smtClean="0"/>
              <a:t>Readback scrubbing periodically runs through rest of fabric (slower)</a:t>
            </a:r>
          </a:p>
          <a:p>
            <a:pPr marL="703262" lvl="2" indent="-342900">
              <a:buFont typeface="Arial" pitchFamily="34" charset="0"/>
              <a:buChar char="•"/>
            </a:pPr>
            <a:endParaRPr lang="en-US" i="0" dirty="0" smtClean="0"/>
          </a:p>
          <a:p>
            <a:pPr marL="471487" lvl="1" indent="-342900">
              <a:buFont typeface="+mj-lt"/>
              <a:buAutoNum type="arabicPeriod"/>
            </a:pPr>
            <a:r>
              <a:rPr lang="en-US" sz="1800" b="1" dirty="0" smtClean="0"/>
              <a:t>External Radiation Sensor</a:t>
            </a:r>
          </a:p>
          <a:p>
            <a:pPr marL="703262" lvl="2" indent="-342900">
              <a:buFont typeface="Arial" pitchFamily="34" charset="0"/>
              <a:buChar char="•"/>
            </a:pPr>
            <a:r>
              <a:rPr lang="en-US" i="0" dirty="0" smtClean="0"/>
              <a:t>An external spatial radiation sensor provides awareness of potential strike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6" name="Picture 4" descr="C:\Brock\NASA_MSFC_DEMO_Aug11\slides\refs\Screenshots\16_picoblaz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536" y="1074964"/>
            <a:ext cx="2680580" cy="337234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932714" y="4469947"/>
            <a:ext cx="3176936" cy="49257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/>
          <a:p>
            <a:pPr algn="ctr"/>
            <a:r>
              <a:rPr lang="en-US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16 MicroBlaze Processors on Virtex-6</a:t>
            </a:r>
            <a:endParaRPr lang="en-US" sz="12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 descr="shuttle_board_kevi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533" y="4797931"/>
            <a:ext cx="2351314" cy="885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65371" y="5678651"/>
            <a:ext cx="3115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Precedent: Shuttle Flight Computer</a:t>
            </a:r>
            <a:br>
              <a:rPr lang="en-US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</a:br>
            <a:r>
              <a:rPr lang="en-US" sz="12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(TMR + Spare)</a:t>
            </a:r>
            <a:endParaRPr lang="en-US" sz="12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40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28588" indent="-228600"/>
            <a:r>
              <a:rPr lang="en-US" sz="2200" dirty="0" smtClean="0"/>
              <a:t>Why do it this way?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450" dirty="0" smtClean="0"/>
          </a:p>
          <a:p>
            <a:pPr marL="346075" lvl="1" indent="-228600">
              <a:buNone/>
            </a:pPr>
            <a:r>
              <a:rPr lang="en-US" sz="1800" b="1" dirty="0" smtClean="0"/>
              <a:t>With Spares, it basically becomes a flow-problem:</a:t>
            </a:r>
          </a:p>
          <a:p>
            <a:pPr marL="812800" lvl="3"/>
            <a:r>
              <a:rPr lang="en-US" sz="1600" dirty="0" smtClean="0"/>
              <a:t>Partial Reconfiguration is faster than Full Reconfiguration.\</a:t>
            </a:r>
          </a:p>
          <a:p>
            <a:pPr marL="812800" lvl="3"/>
            <a:r>
              <a:rPr lang="en-US" sz="1600" dirty="0"/>
              <a:t>B</a:t>
            </a:r>
            <a:r>
              <a:rPr lang="en-US" sz="1600" dirty="0" smtClean="0"/>
              <a:t>rining on a spare is faster than Partial Reconfiguration.</a:t>
            </a:r>
          </a:p>
          <a:p>
            <a:pPr marL="812800" lvl="3"/>
            <a:r>
              <a:rPr lang="en-US" sz="1600" dirty="0" smtClean="0"/>
              <a:t>If the repair rate is faster than the incoming fault rate, </a:t>
            </a:r>
            <a:br>
              <a:rPr lang="en-US" sz="1600" dirty="0" smtClean="0"/>
            </a:br>
            <a:r>
              <a:rPr lang="en-US" sz="1600" dirty="0" smtClean="0"/>
              <a:t>you’re safe.</a:t>
            </a:r>
          </a:p>
          <a:p>
            <a:pPr marL="812800" lvl="3"/>
            <a:r>
              <a:rPr lang="en-US" sz="1600" dirty="0" smtClean="0"/>
              <a:t>If the repair rate is slightly slower than the incoming fault </a:t>
            </a:r>
            <a:br>
              <a:rPr lang="en-US" sz="1600" dirty="0" smtClean="0"/>
            </a:br>
            <a:r>
              <a:rPr lang="en-US" sz="1600" dirty="0" smtClean="0"/>
              <a:t>rate, spares give you additional time.</a:t>
            </a:r>
          </a:p>
          <a:p>
            <a:pPr marL="812800" lvl="3"/>
            <a:r>
              <a:rPr lang="en-US" sz="1600" dirty="0" smtClean="0"/>
              <a:t>The additional time can accommodate varying flux rates.</a:t>
            </a:r>
          </a:p>
          <a:p>
            <a:pPr marL="812800" lvl="3"/>
            <a:r>
              <a:rPr lang="en-US" sz="1600" dirty="0" smtClean="0"/>
              <a:t>Abundant resources on an FPGA enable dynamic scaling of the number of spares.  (e.g., build a bigger tub in real time)</a:t>
            </a:r>
          </a:p>
          <a:p>
            <a:pPr marL="812800" lvl="3"/>
            <a:endParaRPr lang="en-US" dirty="0" smtClean="0"/>
          </a:p>
          <a:p>
            <a:pPr marL="812800" lvl="3"/>
            <a:endParaRPr lang="en-US" dirty="0" smtClean="0"/>
          </a:p>
          <a:p>
            <a:pPr marL="812800" lvl="3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8278189" y="6540133"/>
            <a:ext cx="649514" cy="275583"/>
          </a:xfrm>
        </p:spPr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28" name="Picture 4" descr="Sinks, Faucets, &amp; Tub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5427" y="1725976"/>
            <a:ext cx="2381250" cy="1571626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1074552" y="4315029"/>
            <a:ext cx="7162800" cy="2071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3132678" y="5472543"/>
            <a:ext cx="605971" cy="1452"/>
          </a:xfrm>
          <a:prstGeom prst="straightConnector1">
            <a:avLst/>
          </a:prstGeom>
          <a:noFill/>
          <a:ln w="38100" cap="flat" cmpd="sng" algn="ctr">
            <a:solidFill>
              <a:srgbClr val="5858D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5685378" y="5495403"/>
            <a:ext cx="605971" cy="1452"/>
          </a:xfrm>
          <a:prstGeom prst="straightConnector1">
            <a:avLst/>
          </a:prstGeom>
          <a:noFill/>
          <a:ln w="38100" cap="flat" cmpd="sng" algn="ctr">
            <a:solidFill>
              <a:srgbClr val="5858D6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337871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388512" y="2804222"/>
            <a:ext cx="3114229" cy="1867042"/>
            <a:chOff x="0" y="0"/>
            <a:chExt cx="4094329" cy="2538484"/>
          </a:xfrm>
        </p:grpSpPr>
        <p:pic>
          <p:nvPicPr>
            <p:cNvPr id="10" name="Picture 9" descr="MarkovChains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0"/>
              <a:ext cx="1214651" cy="11464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 descr="MarkovChains2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7949"/>
            <a:stretch/>
          </p:blipFill>
          <p:spPr bwMode="auto">
            <a:xfrm>
              <a:off x="0" y="1392072"/>
              <a:ext cx="1187355" cy="1146412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Picture 11" descr="MarkovChains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537" y="0"/>
              <a:ext cx="2797792" cy="25248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200" dirty="0" smtClean="0"/>
              <a:t>Modeling: Is this an improvement to </a:t>
            </a:r>
            <a:r>
              <a:rPr lang="en-US" sz="2200" dirty="0" err="1" smtClean="0"/>
              <a:t>TMR+Srubbing</a:t>
            </a:r>
            <a:r>
              <a:rPr lang="en-US" sz="2200" dirty="0" smtClean="0"/>
              <a:t>?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600" dirty="0" smtClean="0"/>
          </a:p>
          <a:p>
            <a:pPr marL="214313" lvl="1" indent="-214313"/>
            <a:r>
              <a:rPr lang="en-US" sz="1800" dirty="0" smtClean="0"/>
              <a:t>We use a Markov Model to predict </a:t>
            </a:r>
            <a:r>
              <a:rPr lang="en-US" sz="1800" i="1" dirty="0" smtClean="0"/>
              <a:t>Mean-Time-Before-Failure.</a:t>
            </a:r>
          </a:p>
          <a:p>
            <a:pPr marL="214313" lvl="1" indent="-214313"/>
            <a:r>
              <a:rPr lang="en-US" sz="1800" dirty="0" smtClean="0"/>
              <a:t>We want to see if it improves MTBF over non-redundant &amp; </a:t>
            </a:r>
            <a:r>
              <a:rPr lang="en-US" sz="1800" dirty="0" err="1" smtClean="0"/>
              <a:t>TMR+scrubbing</a:t>
            </a:r>
            <a:r>
              <a:rPr lang="en-US" sz="1800" dirty="0" smtClean="0"/>
              <a:t>.</a:t>
            </a:r>
            <a:endParaRPr lang="en-US" dirty="0"/>
          </a:p>
          <a:p>
            <a:pPr marL="214313" lvl="1" indent="-214313"/>
            <a:r>
              <a:rPr lang="en-US" sz="1800" dirty="0" smtClean="0"/>
              <a:t>The fault rate was extracted from CREME96 for 4 different orbits for Virtex-6 FPGA.</a:t>
            </a:r>
          </a:p>
          <a:p>
            <a:pPr marL="214313" lvl="1" indent="-214313"/>
            <a:r>
              <a:rPr lang="en-US" sz="1800" dirty="0" smtClean="0"/>
              <a:t>The repair rate was found empirically.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946520" y="4692269"/>
            <a:ext cx="4071267" cy="1765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28012" y="4678414"/>
            <a:ext cx="2018508" cy="17658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Word template Figure 1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4900" y="2804222"/>
            <a:ext cx="3171704" cy="189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4" name="Straight Arrow Connector 13"/>
          <p:cNvCxnSpPr/>
          <p:nvPr/>
        </p:nvCxnSpPr>
        <p:spPr bwMode="auto">
          <a:xfrm>
            <a:off x="7046362" y="5552506"/>
            <a:ext cx="469303" cy="0"/>
          </a:xfrm>
          <a:prstGeom prst="straightConnector1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437210" y="5244286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Ok, it looks promising…</a:t>
            </a:r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16080" y="2839507"/>
            <a:ext cx="762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ISS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HEO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HRBE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GEO</a:t>
            </a:r>
          </a:p>
          <a:p>
            <a:pPr algn="l"/>
            <a:endParaRPr lang="en-US" b="1" dirty="0" smtClean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02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 Maturation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Ok, Let’s build it and test it…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Technology Readiness Level (TRL)</a:t>
            </a:r>
          </a:p>
          <a:p>
            <a:pPr lvl="1"/>
            <a:r>
              <a:rPr lang="en-US" dirty="0" smtClean="0"/>
              <a:t>TRL 1 – an idea</a:t>
            </a:r>
            <a:br>
              <a:rPr lang="en-US" dirty="0" smtClean="0"/>
            </a:br>
            <a:r>
              <a:rPr lang="en-US" dirty="0" smtClean="0"/>
              <a:t>          :</a:t>
            </a:r>
            <a:br>
              <a:rPr lang="en-US" dirty="0" smtClean="0"/>
            </a:br>
            <a:r>
              <a:rPr lang="en-US" dirty="0" smtClean="0"/>
              <a:t>          :             </a:t>
            </a:r>
          </a:p>
          <a:p>
            <a:pPr lvl="1"/>
            <a:r>
              <a:rPr lang="en-US" dirty="0" smtClean="0"/>
              <a:t>TRL 9 – mission proven</a:t>
            </a:r>
          </a:p>
          <a:p>
            <a:pPr marL="465137" lvl="1" indent="0">
              <a:buNone/>
            </a:pPr>
            <a:r>
              <a:rPr lang="en-US" dirty="0" smtClean="0"/>
              <a:t> 	</a:t>
            </a:r>
          </a:p>
          <a:p>
            <a:pPr marL="465137" lvl="1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471487" lvl="1" indent="-3429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1026" name="Picture 2" descr="C:\Users\k91h784\Dropbox\01_Teaching\EELE261_Intro_to_Logic_Circuits\11_eele261_fall15\figures\breadboar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9060" y="1517218"/>
            <a:ext cx="4175703" cy="26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414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 smtClean="0"/>
              <a:t>Step 1 – Build a Prototype to See if it is Possible</a:t>
            </a:r>
            <a:endParaRPr lang="en-US" i="1" dirty="0"/>
          </a:p>
          <a:p>
            <a:pPr lvl="1"/>
            <a:r>
              <a:rPr lang="en-US" dirty="0" smtClean="0"/>
              <a:t>The </a:t>
            </a:r>
            <a:r>
              <a:rPr lang="en-US" b="1" u="sng" dirty="0" smtClean="0"/>
              <a:t>Montana Space Grant Consortium </a:t>
            </a:r>
            <a:r>
              <a:rPr lang="en-US" dirty="0" smtClean="0"/>
              <a:t>funds an investigation into conducting radiation tolerant computing research at MSU.  The goal is to understand the problem, propose a solution, and build relationships with scientists at NASA.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" name="Picture 111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2394" y="1929047"/>
            <a:ext cx="2754716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" name="Picture 112" descr="Sensor_Proto_Setup 005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0160" y="1929047"/>
            <a:ext cx="2752620" cy="2057400"/>
          </a:xfrm>
          <a:prstGeom prst="rect">
            <a:avLst/>
          </a:prstGeom>
        </p:spPr>
      </p:pic>
      <p:pic>
        <p:nvPicPr>
          <p:cNvPr id="115" name="Picture 114" descr="MSFC_Demo_ClintGauer_giving_AndrewKeys_DynamicIO_Demo1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290" y="1929047"/>
            <a:ext cx="2743200" cy="2057400"/>
          </a:xfrm>
          <a:prstGeom prst="rect">
            <a:avLst/>
          </a:prstGeom>
        </p:spPr>
      </p:pic>
      <p:sp>
        <p:nvSpPr>
          <p:cNvPr id="116" name="TextBox 115"/>
          <p:cNvSpPr txBox="1"/>
          <p:nvPr/>
        </p:nvSpPr>
        <p:spPr>
          <a:xfrm>
            <a:off x="1316701" y="4034343"/>
            <a:ext cx="612139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Clint Gauer (MSEE from MSU 2009) demo’s computer to MSFC Chief of Technology Andrew Keys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7" name="Straight Arrow Connector 116"/>
          <p:cNvCxnSpPr/>
          <p:nvPr/>
        </p:nvCxnSpPr>
        <p:spPr bwMode="auto">
          <a:xfrm flipV="1">
            <a:off x="7433867" y="4034343"/>
            <a:ext cx="262292" cy="109136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38" name="Group 37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0" name="Straight Arrow Connector 39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1" name="Straight Arrow Connector 40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2" name="Straight Arrow Connector 41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3" name="Straight Arrow Connector 42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5" name="Straight Arrow Connector 44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6" name="Straight Arrow Connector 45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48" name="TextBox 4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97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619" y="182917"/>
            <a:ext cx="5493657" cy="387676"/>
          </a:xfrm>
        </p:spPr>
        <p:txBody>
          <a:bodyPr/>
          <a:lstStyle/>
          <a:p>
            <a:r>
              <a:rPr lang="en-US" dirty="0" smtClean="0"/>
              <a:t>Objective of the </a:t>
            </a:r>
            <a:r>
              <a:rPr lang="en-US" dirty="0" err="1" smtClean="0"/>
              <a:t>RadSat</a:t>
            </a:r>
            <a:r>
              <a:rPr lang="en-US" dirty="0" smtClean="0"/>
              <a:t>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803454"/>
            <a:ext cx="8861273" cy="5568950"/>
          </a:xfrm>
        </p:spPr>
        <p:txBody>
          <a:bodyPr/>
          <a:lstStyle/>
          <a:p>
            <a:r>
              <a:rPr lang="en-US" dirty="0" smtClean="0"/>
              <a:t>Demonstrate a Novel Computer Technology in a Space Environment</a:t>
            </a:r>
            <a:endParaRPr lang="en-US" i="1" dirty="0"/>
          </a:p>
          <a:p>
            <a:pPr marL="460375" lvl="1" indent="-225425"/>
            <a:r>
              <a:rPr lang="en-US" sz="1800" dirty="0" smtClean="0"/>
              <a:t>The computer is implemented on a commercial off-the-shelf (COTS) FPGA.</a:t>
            </a:r>
          </a:p>
          <a:p>
            <a:pPr marL="460375" lvl="1" indent="-225425"/>
            <a:r>
              <a:rPr lang="en-US" sz="1800" dirty="0" smtClean="0"/>
              <a:t>The computer delivers radiation tolerance through a reconfigurable/redundant architecture.</a:t>
            </a:r>
            <a:endParaRPr lang="en-US" sz="1800" dirty="0"/>
          </a:p>
          <a:p>
            <a:pPr marL="460375" lvl="1" indent="-225425"/>
            <a:r>
              <a:rPr lang="en-US" sz="1800" dirty="0" smtClean="0"/>
              <a:t>The computer delivers low cost using COTS parts.</a:t>
            </a:r>
          </a:p>
          <a:p>
            <a:pPr marL="460375" lvl="1" indent="-225425"/>
            <a:r>
              <a:rPr lang="en-US" sz="1800" dirty="0" smtClean="0"/>
              <a:t>The computer delivers higher performance (computation &amp; power efficiency) by exploiting modern process nodes (28nm).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20" name="Picture 2" descr="C:\Users\k91h784\Dropbox\02_Research\004_Funded_Budgets\034_NASA_SmallSatPartnership_Aug2013\Images\MSU_3U_CubeSat_in_Orbit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68963" y="3269944"/>
            <a:ext cx="4452937" cy="2853192"/>
          </a:xfrm>
          <a:prstGeom prst="rect">
            <a:avLst/>
          </a:prstGeom>
          <a:noFill/>
          <a:ln w="107950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nasa.gov/images/content/412284main_NAIRAS-magfiel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41" y="3269945"/>
            <a:ext cx="3650139" cy="2853192"/>
          </a:xfrm>
          <a:prstGeom prst="rect">
            <a:avLst/>
          </a:prstGeom>
          <a:noFill/>
        </p:spPr>
      </p:pic>
      <p:cxnSp>
        <p:nvCxnSpPr>
          <p:cNvPr id="22" name="Straight Arrow Connector 21"/>
          <p:cNvCxnSpPr/>
          <p:nvPr/>
        </p:nvCxnSpPr>
        <p:spPr bwMode="auto">
          <a:xfrm flipH="1">
            <a:off x="3411248" y="4335810"/>
            <a:ext cx="881063" cy="285750"/>
          </a:xfrm>
          <a:prstGeom prst="straightConnector1">
            <a:avLst/>
          </a:prstGeom>
          <a:noFill/>
          <a:ln w="44450" cap="flat" cmpd="sng" algn="ctr">
            <a:solidFill>
              <a:srgbClr val="C00000"/>
            </a:solidFill>
            <a:prstDash val="solid"/>
            <a:round/>
            <a:headEnd type="none" w="med" len="med"/>
            <a:tailEnd type="oval" w="med" len="sm"/>
          </a:ln>
          <a:effectLst/>
        </p:spPr>
      </p:cxnSp>
    </p:spTree>
    <p:extLst>
      <p:ext uri="{BB962C8B-B14F-4D97-AF65-F5344CB8AC3E}">
        <p14:creationId xmlns:p14="http://schemas.microsoft.com/office/powerpoint/2010/main" val="499437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 smtClean="0"/>
              <a:t>Step 2 –Test in a Cyclotron </a:t>
            </a:r>
            <a:endParaRPr lang="en-US" i="1" dirty="0"/>
          </a:p>
          <a:p>
            <a:pPr lvl="1"/>
            <a:r>
              <a:rPr lang="en-US" b="1" u="sng" dirty="0" smtClean="0"/>
              <a:t>NASA EPSCoR</a:t>
            </a:r>
            <a:r>
              <a:rPr lang="en-US" dirty="0" smtClean="0"/>
              <a:t> funds the development of a more functional prototype and testing </a:t>
            </a:r>
            <a:br>
              <a:rPr lang="en-US" dirty="0" smtClean="0"/>
            </a:br>
            <a:r>
              <a:rPr lang="en-US" dirty="0" smtClean="0"/>
              <a:t>under bombardment by radiation at the Texas A&amp;M Radiation Effects Facility.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 descr="M:\02_Research\004_Funded_Budgets\020_NASA_ESPCoR_RadTolerantComputing_June10\Stack_Jan2013\Single_Battery\DSC_0596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1809913"/>
            <a:ext cx="19906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98357" y="1809913"/>
            <a:ext cx="2076252" cy="2057400"/>
          </a:xfrm>
          <a:prstGeom prst="rect">
            <a:avLst/>
          </a:prstGeom>
        </p:spPr>
      </p:pic>
      <p:pic>
        <p:nvPicPr>
          <p:cNvPr id="65" name="Picture 4" descr="C:\Users\lameres\Desktop\DSCN1315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7124" y="1809914"/>
            <a:ext cx="1485992" cy="2057400"/>
          </a:xfrm>
          <a:prstGeom prst="rect">
            <a:avLst/>
          </a:prstGeom>
          <a:noFill/>
        </p:spPr>
      </p:pic>
      <p:pic>
        <p:nvPicPr>
          <p:cNvPr id="66" name="Picture 2" descr="C:\Users\lameres\Desktop\DSCN1336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6768" y="1809914"/>
            <a:ext cx="2653789" cy="2057400"/>
          </a:xfrm>
          <a:prstGeom prst="rect">
            <a:avLst/>
          </a:prstGeom>
          <a:noFill/>
        </p:spPr>
      </p:pic>
      <p:sp>
        <p:nvSpPr>
          <p:cNvPr id="68" name="TextBox 67"/>
          <p:cNvSpPr txBox="1"/>
          <p:nvPr/>
        </p:nvSpPr>
        <p:spPr>
          <a:xfrm>
            <a:off x="3526264" y="3989043"/>
            <a:ext cx="38470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 Weber (Ph.D., EE from MSU, 2014) prepares experiment.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H="1" flipV="1">
            <a:off x="3194459" y="3948236"/>
            <a:ext cx="208062" cy="161818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45" name="Group 44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46" name="Straight Arrow Connector 4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8" name="Straight Arrow Connector 4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49" name="Straight Arrow Connector 48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0" name="Straight Arrow Connector 49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2" name="Straight Arrow Connector 51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3" name="Straight Arrow Connector 52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55" name="TextBox 54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AutoShape 5"/>
          <p:cNvSpPr>
            <a:spLocks noChangeShapeType="1"/>
          </p:cNvSpPr>
          <p:nvPr/>
        </p:nvSpPr>
        <p:spPr bwMode="auto">
          <a:xfrm>
            <a:off x="7520855" y="2107042"/>
            <a:ext cx="47625" cy="32543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ext Box 6"/>
          <p:cNvSpPr txBox="1">
            <a:spLocks noChangeArrowheads="1"/>
          </p:cNvSpPr>
          <p:nvPr/>
        </p:nvSpPr>
        <p:spPr bwMode="auto">
          <a:xfrm>
            <a:off x="7073204" y="1809914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Computer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62000"/>
            <a:ext cx="8861273" cy="5651500"/>
          </a:xfrm>
        </p:spPr>
        <p:txBody>
          <a:bodyPr/>
          <a:lstStyle/>
          <a:p>
            <a:r>
              <a:rPr lang="en-US" dirty="0" smtClean="0"/>
              <a:t>Step 3 – Demonstrate as Flight Hardware on High Altitude Balloons</a:t>
            </a:r>
            <a:endParaRPr lang="en-US" i="1" dirty="0"/>
          </a:p>
          <a:p>
            <a:pPr lvl="1"/>
            <a:r>
              <a:rPr lang="en-US" b="1" u="sng" dirty="0" smtClean="0"/>
              <a:t>NASA Education Office</a:t>
            </a:r>
            <a:r>
              <a:rPr lang="en-US" dirty="0" smtClean="0"/>
              <a:t> funds the development of the computer into flight hardware for demonstration on high altitude balloon systems, both in Montana and at NASA.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Picture 59" descr="M:\02_Research\004_Funded_Budgets\020_NASA_ESPCoR_RadTolerantComputing_June10\HASP\Flight\DSC_0806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953181" y="2082603"/>
            <a:ext cx="2357631" cy="1566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3272" y="1676238"/>
            <a:ext cx="3088659" cy="23577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2" name="Picture 61" descr="http://www.coe.montana.edu/ee/lameres/figures/HASP_view_from_Top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75220" y="1701639"/>
            <a:ext cx="3057454" cy="23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AutoShape 5"/>
          <p:cNvSpPr>
            <a:spLocks noChangeShapeType="1"/>
          </p:cNvSpPr>
          <p:nvPr/>
        </p:nvSpPr>
        <p:spPr bwMode="auto">
          <a:xfrm>
            <a:off x="6406670" y="2318803"/>
            <a:ext cx="47625" cy="325438"/>
          </a:xfrm>
          <a:prstGeom prst="straightConnector1">
            <a:avLst/>
          </a:pr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054245" y="1858956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cs typeface="Arial" pitchFamily="34" charset="0"/>
              </a:rPr>
              <a:t>Computer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6" name="Picture 65" descr="G:\DCIM\101MSDCF\DSC00001.JPG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80367" y="1676238"/>
            <a:ext cx="990067" cy="101033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2" name="Picture 1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3106050" y="2865998"/>
            <a:ext cx="1330530" cy="99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3" name="TextBox 72"/>
          <p:cNvSpPr txBox="1"/>
          <p:nvPr/>
        </p:nvSpPr>
        <p:spPr>
          <a:xfrm>
            <a:off x="4070367" y="4070941"/>
            <a:ext cx="384706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Hogan (Ph.D., EE from MSU, 2014) prepares payload.</a:t>
            </a:r>
            <a:endParaRPr lang="en-US" sz="1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 bwMode="auto">
          <a:xfrm flipH="1" flipV="1">
            <a:off x="3848633" y="4047068"/>
            <a:ext cx="274639" cy="117751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3" name="Straight Arrow Connector 52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4" name="Group 53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55" name="Straight Arrow Connector 54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6" name="Straight Arrow Connector 55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58" name="Straight Arrow Connector 5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1" name="Straight Arrow Connector 60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3" name="Straight Arrow Connector 62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4" name="Straight Arrow Connector 6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5" name="Straight Arrow Connector 64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7" name="Straight Arrow Connector 76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78" name="TextBox 7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85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Picture 76" descr="C:\Users\k91h784\Desktop\SL9_Best_of_Best\04_Team_w_Rocket1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19497" y="1805361"/>
            <a:ext cx="1141983" cy="23135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0467"/>
            <a:ext cx="8861273" cy="5643033"/>
          </a:xfrm>
        </p:spPr>
        <p:txBody>
          <a:bodyPr/>
          <a:lstStyle/>
          <a:p>
            <a:r>
              <a:rPr lang="en-US" dirty="0" smtClean="0"/>
              <a:t>Step 4 – Demonstrate as Flight Hardware on a Sounding Rocket</a:t>
            </a:r>
            <a:endParaRPr lang="en-US" i="1" dirty="0"/>
          </a:p>
          <a:p>
            <a:pPr lvl="1"/>
            <a:r>
              <a:rPr lang="en-US" b="1" u="sng" dirty="0"/>
              <a:t>NASA </a:t>
            </a:r>
            <a:r>
              <a:rPr lang="en-US" b="1" u="sng" dirty="0" smtClean="0"/>
              <a:t>OCT &amp; FOP</a:t>
            </a:r>
            <a:r>
              <a:rPr lang="en-US" dirty="0" smtClean="0"/>
              <a:t> fund </a:t>
            </a:r>
            <a:r>
              <a:rPr lang="en-US" dirty="0"/>
              <a:t>the demonstration of </a:t>
            </a:r>
            <a:r>
              <a:rPr lang="en-US" dirty="0" smtClean="0"/>
              <a:t>the computer </a:t>
            </a:r>
            <a:r>
              <a:rPr lang="en-US" dirty="0"/>
              <a:t>system </a:t>
            </a:r>
            <a:r>
              <a:rPr lang="en-US" dirty="0" smtClean="0"/>
              <a:t>on sounding rocket.</a:t>
            </a:r>
          </a:p>
          <a:p>
            <a:pPr lvl="1"/>
            <a:r>
              <a:rPr lang="en-US" dirty="0" smtClean="0"/>
              <a:t>Flew on UP Aerospace SpaceLoft-9 in Oct 2014.  Upcoming flight at Wallops in Mar-16.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>
            <a:off x="5386076" y="3003277"/>
            <a:ext cx="37138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lg" len="lg"/>
          </a:ln>
          <a:effectLst/>
        </p:spPr>
      </p:cxnSp>
      <p:pic>
        <p:nvPicPr>
          <p:cNvPr id="62" name="Picture 4"/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88565" y="1805362"/>
            <a:ext cx="1884923" cy="228368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64" name="Straight Connector 63"/>
          <p:cNvCxnSpPr>
            <a:stCxn id="62" idx="1"/>
          </p:cNvCxnSpPr>
          <p:nvPr/>
        </p:nvCxnSpPr>
        <p:spPr bwMode="auto">
          <a:xfrm flipH="1" flipV="1">
            <a:off x="3402521" y="2265351"/>
            <a:ext cx="486044" cy="681852"/>
          </a:xfrm>
          <a:prstGeom prst="lin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Rectangle 64"/>
          <p:cNvSpPr/>
          <p:nvPr/>
        </p:nvSpPr>
        <p:spPr bwMode="auto">
          <a:xfrm>
            <a:off x="3266688" y="2119301"/>
            <a:ext cx="140251" cy="146050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6" name="Picture 75" descr="C:\Users\k91h784\Desktop\SL9_Best_of_Best\05_Launch2.jpg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04439" y="1770949"/>
            <a:ext cx="1087631" cy="234349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9" name="Picture 78" descr="C:\Users\k91h784\Desktop\SL9_Best_of_Best\Rocket_Camera\SL-9 Space.png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6716600" y="2137007"/>
            <a:ext cx="2354005" cy="162188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 descr="C:\Users\k91h784\Dropbox\02_Research\004_Funded_Budgets\029_NASA_OCT_GCT_SoundingRocketPayload_July2012\08-Flight_Pictures_SL9_Best_of_Best\01_Payload_Assembly2.jpg"/>
          <p:cNvPicPr>
            <a:picLocks noChangeAspect="1" noChangeArrowheads="1"/>
          </p:cNvPicPr>
          <p:nvPr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1548" y="1791327"/>
            <a:ext cx="2171700" cy="231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" name="Straight Arrow Connector 60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63" name="Group 62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66" name="Straight Arrow Connector 6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3" name="Straight Arrow Connector 72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3" name="Straight Arrow Connector 92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4" name="Straight Arrow Connector 93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95" name="TextBox 94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AutoShape 5"/>
          <p:cNvSpPr>
            <a:spLocks noChangeShapeType="1"/>
          </p:cNvSpPr>
          <p:nvPr/>
        </p:nvSpPr>
        <p:spPr bwMode="auto">
          <a:xfrm flipH="1" flipV="1">
            <a:off x="8188326" y="2758677"/>
            <a:ext cx="264384" cy="641748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4" name="Text Box 6"/>
          <p:cNvSpPr txBox="1">
            <a:spLocks noChangeArrowheads="1"/>
          </p:cNvSpPr>
          <p:nvPr/>
        </p:nvSpPr>
        <p:spPr bwMode="auto">
          <a:xfrm>
            <a:off x="7871255" y="3275735"/>
            <a:ext cx="77152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C0C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Computer</a:t>
            </a:r>
            <a:endParaRPr kumimoji="0" lang="en-US" altLang="en-US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3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8933"/>
            <a:ext cx="8861273" cy="5626100"/>
          </a:xfrm>
        </p:spPr>
        <p:txBody>
          <a:bodyPr/>
          <a:lstStyle/>
          <a:p>
            <a:r>
              <a:rPr lang="en-US" dirty="0" smtClean="0"/>
              <a:t>Step 5 – Demonstrate on the International Space Station</a:t>
            </a:r>
            <a:endParaRPr lang="en-US" i="1" dirty="0"/>
          </a:p>
          <a:p>
            <a:pPr lvl="1"/>
            <a:r>
              <a:rPr lang="en-US" b="1" u="sng" dirty="0" smtClean="0"/>
              <a:t>NASA EPSCoR</a:t>
            </a:r>
            <a:r>
              <a:rPr lang="en-US" dirty="0" smtClean="0"/>
              <a:t> </a:t>
            </a:r>
            <a:r>
              <a:rPr lang="en-US" dirty="0"/>
              <a:t>funds the </a:t>
            </a:r>
            <a:r>
              <a:rPr lang="en-US" dirty="0" smtClean="0"/>
              <a:t>demonstration of computer system on ISS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642" y="4909566"/>
            <a:ext cx="99028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100675" y="4470083"/>
            <a:ext cx="810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</a:t>
            </a:r>
          </a:p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6797830" y="4451619"/>
            <a:ext cx="1113480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212" y="4493281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24453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 descr="C:\Users\k91h784\Dropbox\04_Administrative\Promotion_n_Tenure\3_Promotion_Fall2016\LaMeresBPromotion_Source\09ResearchCreativeActivity\figures\S14_Collegian_Story_MSU_Computer_to_ISS.jpeg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43820" y="1513534"/>
            <a:ext cx="4241204" cy="260574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 descr="C:\Users\k91h784\Dropbox\02_Research\004_Funded_Budgets\036_NASA_ISS_Flight_June2014\Figures\Just_Frame_Experiment.jpg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367" y="1695861"/>
            <a:ext cx="4459002" cy="2276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4" name="Straight Arrow Connector 83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87" name="Group 86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96" name="Straight Arrow Connector 95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7" name="Straight Arrow Connector 96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8" name="Straight Arrow Connector 97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99" name="Straight Arrow Connector 98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4" name="Straight Arrow Connector 103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05" name="Straight Arrow Connector 104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1" name="Straight Arrow Connector 110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113" name="TextBox 112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141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Readiness Level (TRL-8)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1525"/>
            <a:ext cx="8861273" cy="5641975"/>
          </a:xfrm>
        </p:spPr>
        <p:txBody>
          <a:bodyPr/>
          <a:lstStyle/>
          <a:p>
            <a:r>
              <a:rPr lang="en-US" dirty="0" smtClean="0"/>
              <a:t>Step 6 – Demonstrate as a Stand-Alone Satellite </a:t>
            </a:r>
            <a:endParaRPr lang="en-US" i="1" dirty="0"/>
          </a:p>
          <a:p>
            <a:pPr lvl="1"/>
            <a:r>
              <a:rPr lang="en-US" b="1" u="sng" dirty="0"/>
              <a:t>NASA </a:t>
            </a:r>
            <a:r>
              <a:rPr lang="en-US" b="1" u="sng" dirty="0" smtClean="0"/>
              <a:t>SmallSat Technology Partnership Program (SSTP)</a:t>
            </a:r>
            <a:r>
              <a:rPr lang="en-US" dirty="0" smtClean="0"/>
              <a:t> funds </a:t>
            </a:r>
            <a:r>
              <a:rPr lang="en-US" dirty="0"/>
              <a:t>the </a:t>
            </a:r>
            <a:r>
              <a:rPr lang="en-US" dirty="0" smtClean="0"/>
              <a:t>development of a stand-alone satellite for LEO mission. </a:t>
            </a:r>
          </a:p>
          <a:p>
            <a:pPr lvl="1"/>
            <a:r>
              <a:rPr lang="en-US" dirty="0" smtClean="0"/>
              <a:t>This work is being conducted through a partnership between MSU &amp; GSFC.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24</a:t>
            </a:fld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112754" y="6099535"/>
            <a:ext cx="8901636" cy="0"/>
          </a:xfrm>
          <a:prstGeom prst="straightConnector1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pSp>
        <p:nvGrpSpPr>
          <p:cNvPr id="57" name="Group 56"/>
          <p:cNvGrpSpPr/>
          <p:nvPr/>
        </p:nvGrpSpPr>
        <p:grpSpPr>
          <a:xfrm>
            <a:off x="278788" y="6030889"/>
            <a:ext cx="8259630" cy="137133"/>
            <a:chOff x="436501" y="5228147"/>
            <a:chExt cx="7326552" cy="292533"/>
          </a:xfrm>
        </p:grpSpPr>
        <p:cxnSp>
          <p:nvCxnSpPr>
            <p:cNvPr id="12" name="Straight Arrow Connector 11"/>
            <p:cNvCxnSpPr/>
            <p:nvPr/>
          </p:nvCxnSpPr>
          <p:spPr bwMode="auto">
            <a:xfrm flipV="1">
              <a:off x="2280541" y="5231001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 flipV="1">
              <a:off x="135852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 flipV="1">
              <a:off x="436501" y="5237788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8" name="Straight Arrow Connector 17"/>
            <p:cNvCxnSpPr/>
            <p:nvPr/>
          </p:nvCxnSpPr>
          <p:spPr bwMode="auto">
            <a:xfrm flipV="1">
              <a:off x="5922901" y="5228980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19" name="Straight Arrow Connector 18"/>
            <p:cNvCxnSpPr/>
            <p:nvPr/>
          </p:nvCxnSpPr>
          <p:spPr bwMode="auto">
            <a:xfrm flipV="1">
              <a:off x="5000881" y="523576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0" name="Straight Arrow Connector 19"/>
            <p:cNvCxnSpPr/>
            <p:nvPr/>
          </p:nvCxnSpPr>
          <p:spPr bwMode="auto">
            <a:xfrm flipV="1">
              <a:off x="4078861" y="5228147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1" name="Straight Arrow Connector 20"/>
            <p:cNvCxnSpPr/>
            <p:nvPr/>
          </p:nvCxnSpPr>
          <p:spPr bwMode="auto">
            <a:xfrm flipV="1">
              <a:off x="3172081" y="5238465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2" name="Straight Arrow Connector 21"/>
            <p:cNvCxnSpPr/>
            <p:nvPr/>
          </p:nvCxnSpPr>
          <p:spPr bwMode="auto">
            <a:xfrm flipV="1">
              <a:off x="7763053" y="5243716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  <p:cxnSp>
          <p:nvCxnSpPr>
            <p:cNvPr id="23" name="Straight Arrow Connector 22"/>
            <p:cNvCxnSpPr/>
            <p:nvPr/>
          </p:nvCxnSpPr>
          <p:spPr bwMode="auto">
            <a:xfrm flipV="1">
              <a:off x="6856273" y="5246414"/>
              <a:ext cx="0" cy="274266"/>
            </a:xfrm>
            <a:prstGeom prst="straightConnector1">
              <a:avLst/>
            </a:prstGeom>
            <a:noFill/>
            <a:ln w="25400" cap="flat" cmpd="sng" algn="ctr">
              <a:solidFill>
                <a:srgbClr val="C00000"/>
              </a:solidFill>
              <a:prstDash val="solid"/>
              <a:round/>
              <a:headEnd type="none" w="med" len="med"/>
              <a:tailEnd type="none" w="lg" len="lg"/>
            </a:ln>
            <a:effectLst/>
          </p:spPr>
        </p:cxnSp>
      </p:grpSp>
      <p:sp>
        <p:nvSpPr>
          <p:cNvPr id="26" name="TextBox 25"/>
          <p:cNvSpPr txBox="1"/>
          <p:nvPr/>
        </p:nvSpPr>
        <p:spPr>
          <a:xfrm>
            <a:off x="165100" y="5652962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(2008-2010)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052125" y="61581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2010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099277" y="616459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123921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146554" y="616581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92228" y="6165819"/>
            <a:ext cx="8556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2014-15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8240" y="6169478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240271" y="6167039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9" name="Picture 58" descr="M:\02_Research\004_Funded_Budgets\020_NASA_ESPCoR_RadTolerantComputing_June10\Monthly_Reports\figures\06_June_2011\Sensor_Lab_Setup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5100" y="4910835"/>
            <a:ext cx="1391656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5986" y="4906232"/>
            <a:ext cx="718345" cy="73152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638201" y="4487464"/>
            <a:ext cx="946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 of Concept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2032515" y="4471021"/>
            <a:ext cx="1628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Prototype Development &amp; Cyclotron Testing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095159" y="4468198"/>
            <a:ext cx="13749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 Altitude Balloon Demos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4" name="Picture 73" descr="C:\Users\lameres\Desktop\DSCN1336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28930" y="4909407"/>
            <a:ext cx="1078411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5" name="Picture 74" descr="M:\02_Research\004_Funded_Budgets\020_NASA_ESPCoR_RadTolerantComputing_June10\HASP\Integration\MSU_Computer_Stack_8-28-12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2418" y="4911616"/>
            <a:ext cx="764903" cy="73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74505" y="4908614"/>
            <a:ext cx="1128713" cy="731520"/>
          </a:xfrm>
          <a:prstGeom prst="rect">
            <a:avLst/>
          </a:prstGeom>
        </p:spPr>
      </p:pic>
      <p:pic>
        <p:nvPicPr>
          <p:cNvPr id="81" name="Picture 80" descr="http://www.coe.montana.edu/ee/lameres/figures/HASP_view_from_Top.jp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0162" y="4901520"/>
            <a:ext cx="954532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Picture 81" descr="M:\02_Research\004_Funded_Budgets\034_NASA_SmallSatPartnership_Aug2013\Images\SecondRender.JPG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43867" y="4915757"/>
            <a:ext cx="913373" cy="7315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65642" y="4909566"/>
            <a:ext cx="990289" cy="731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Rounded Rectangle 82"/>
          <p:cNvSpPr/>
          <p:nvPr/>
        </p:nvSpPr>
        <p:spPr bwMode="auto">
          <a:xfrm>
            <a:off x="87354" y="4449735"/>
            <a:ext cx="1538165" cy="1480226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5009" y="4502268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Rounded Rectangle 85"/>
          <p:cNvSpPr/>
          <p:nvPr/>
        </p:nvSpPr>
        <p:spPr bwMode="auto">
          <a:xfrm>
            <a:off x="1685484" y="4449736"/>
            <a:ext cx="1953066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052" name="Picture 4" descr="MSGC logo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092" y="4502268"/>
            <a:ext cx="451250" cy="31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Rounded Rectangle 87"/>
          <p:cNvSpPr/>
          <p:nvPr/>
        </p:nvSpPr>
        <p:spPr bwMode="auto">
          <a:xfrm>
            <a:off x="3697202" y="4449734"/>
            <a:ext cx="1772892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89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0586" y="4491396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0" name="TextBox 89"/>
          <p:cNvSpPr txBox="1"/>
          <p:nvPr/>
        </p:nvSpPr>
        <p:spPr>
          <a:xfrm>
            <a:off x="5786127" y="4468197"/>
            <a:ext cx="1004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Sounding </a:t>
            </a:r>
            <a:b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Rocket 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ounded Rectangle 90"/>
          <p:cNvSpPr/>
          <p:nvPr/>
        </p:nvSpPr>
        <p:spPr bwMode="auto">
          <a:xfrm>
            <a:off x="5524443" y="4449733"/>
            <a:ext cx="1213694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30683" y="4491395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" name="TextBox 92"/>
          <p:cNvSpPr txBox="1"/>
          <p:nvPr/>
        </p:nvSpPr>
        <p:spPr>
          <a:xfrm>
            <a:off x="7100675" y="4470083"/>
            <a:ext cx="8106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 </a:t>
            </a:r>
          </a:p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ounded Rectangle 93"/>
          <p:cNvSpPr/>
          <p:nvPr/>
        </p:nvSpPr>
        <p:spPr bwMode="auto">
          <a:xfrm>
            <a:off x="6797830" y="4451619"/>
            <a:ext cx="1113480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5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1212" y="4493281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" name="TextBox 96"/>
          <p:cNvSpPr txBox="1"/>
          <p:nvPr/>
        </p:nvSpPr>
        <p:spPr>
          <a:xfrm>
            <a:off x="8324668" y="4472464"/>
            <a:ext cx="7002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Satellite </a:t>
            </a:r>
          </a:p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Rounded Rectangle 97"/>
          <p:cNvSpPr/>
          <p:nvPr/>
        </p:nvSpPr>
        <p:spPr bwMode="auto">
          <a:xfrm>
            <a:off x="7978965" y="4454000"/>
            <a:ext cx="1045977" cy="1480227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0033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9" name="Picture 3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997" y="4495662"/>
            <a:ext cx="406125" cy="337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0" name="TextBox 99"/>
          <p:cNvSpPr txBox="1"/>
          <p:nvPr/>
        </p:nvSpPr>
        <p:spPr>
          <a:xfrm>
            <a:off x="1966189" y="5663198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(2010-2012)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3920721" y="5651160"/>
            <a:ext cx="13916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(2011-2013)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5530683" y="5651160"/>
            <a:ext cx="12194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(2012-2014)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6824453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(2014-2016)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7938085" y="5663198"/>
            <a:ext cx="108685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(2014-2017)</a:t>
            </a:r>
            <a:endParaRPr lang="en-US" sz="1000" b="1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014987" y="6172006"/>
            <a:ext cx="60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2009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19731" y="6185906"/>
            <a:ext cx="5740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 bwMode="auto">
          <a:xfrm>
            <a:off x="34022" y="4230565"/>
            <a:ext cx="9046478" cy="2211032"/>
          </a:xfrm>
          <a:prstGeom prst="roundRect">
            <a:avLst>
              <a:gd name="adj" fmla="val 6602"/>
            </a:avLst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72020" y="4205165"/>
            <a:ext cx="35665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Timeline of Activity at MSU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Picture 3" descr="C:\Users\k91h784\Dropbox\02_Research\004_Funded_Budgets\034_NASA_SmallSatPartnership_Aug2013\Monthly_Updates\Figures\08-2014_FlatSat_Assembly\20140808_144718.jp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9319" y="2051899"/>
            <a:ext cx="1440994" cy="190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C:\Users\k91h784\Dropbox\02_Research\004_Funded_Budgets\034_NASA_SmallSatPartnership_Aug2013\Monthly_Updates\Figures\RTC_FPGA_07_image.JPG"/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5400000">
            <a:off x="316541" y="1956393"/>
            <a:ext cx="1903974" cy="209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1553" y="2051898"/>
            <a:ext cx="4756687" cy="2025658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>
            <a:off x="278788" y="3941586"/>
            <a:ext cx="20788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Artix-7 Implementation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2412278" y="3941586"/>
            <a:ext cx="30929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Re-using Avionics from FIREBIRD-II</a:t>
            </a:r>
            <a:endParaRPr lang="en-US" sz="1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We Are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417" y="771525"/>
            <a:ext cx="8861273" cy="5641975"/>
          </a:xfrm>
        </p:spPr>
        <p:txBody>
          <a:bodyPr/>
          <a:lstStyle/>
          <a:p>
            <a:r>
              <a:rPr lang="en-US" dirty="0" smtClean="0"/>
              <a:t>1.	Engineering Unit Will be Complete by September-15</a:t>
            </a:r>
            <a:br>
              <a:rPr lang="en-US" dirty="0" smtClean="0"/>
            </a:br>
            <a:endParaRPr lang="en-US" dirty="0" smtClean="0"/>
          </a:p>
          <a:p>
            <a:pPr>
              <a:buAutoNum type="arabicPeriod" startAt="2"/>
            </a:pPr>
            <a:r>
              <a:rPr lang="en-US" dirty="0" smtClean="0"/>
              <a:t>Selected #2 by 2015 CubeSat Launch Initiative</a:t>
            </a:r>
          </a:p>
          <a:p>
            <a:pPr>
              <a:buAutoNum type="arabicPeriod" startAt="2"/>
            </a:pPr>
            <a:endParaRPr lang="en-US" dirty="0"/>
          </a:p>
          <a:p>
            <a:pPr>
              <a:buAutoNum type="arabicPeriod" startAt="2"/>
            </a:pPr>
            <a:endParaRPr lang="en-US" dirty="0" smtClean="0"/>
          </a:p>
          <a:p>
            <a:pPr>
              <a:buAutoNum type="arabicPeriod" startAt="2"/>
            </a:pPr>
            <a:endParaRPr lang="en-US" dirty="0"/>
          </a:p>
          <a:p>
            <a:pPr>
              <a:buAutoNum type="arabicPeriod" startAt="2"/>
            </a:pPr>
            <a:endParaRPr lang="en-US" dirty="0" smtClean="0"/>
          </a:p>
          <a:p>
            <a:pPr>
              <a:buAutoNum type="arabicPeriod" startAt="2"/>
            </a:pPr>
            <a:endParaRPr lang="en-US" dirty="0"/>
          </a:p>
          <a:p>
            <a:pPr>
              <a:buAutoNum type="arabicPeriod" startAt="2"/>
            </a:pPr>
            <a:endParaRPr lang="en-US" dirty="0" smtClean="0"/>
          </a:p>
          <a:p>
            <a:pPr>
              <a:buAutoNum type="arabicPeriod" startAt="2"/>
            </a:pPr>
            <a:endParaRPr lang="en-US" dirty="0"/>
          </a:p>
          <a:p>
            <a:pPr>
              <a:buAutoNum type="arabicPeriod" startAt="2"/>
            </a:pPr>
            <a:endParaRPr lang="en-US" dirty="0" smtClean="0"/>
          </a:p>
          <a:p>
            <a:pPr>
              <a:buAutoNum type="arabicPeriod" startAt="2"/>
            </a:pPr>
            <a:endParaRPr lang="en-US" dirty="0"/>
          </a:p>
          <a:p>
            <a:pPr marL="0" indent="0"/>
            <a:r>
              <a:rPr lang="en-US" dirty="0" smtClean="0">
                <a:solidFill>
                  <a:srgbClr val="FF0000"/>
                </a:solidFill>
              </a:rPr>
              <a:t>Remaining Work</a:t>
            </a:r>
          </a:p>
          <a:p>
            <a:pPr marL="217487" lvl="1" indent="0"/>
            <a:r>
              <a:rPr lang="en-US" dirty="0" smtClean="0">
                <a:solidFill>
                  <a:srgbClr val="FF0000"/>
                </a:solidFill>
              </a:rPr>
              <a:t> Build &amp; Qualify Flight Units</a:t>
            </a:r>
          </a:p>
          <a:p>
            <a:pPr marL="217487" lvl="1" indent="0"/>
            <a:r>
              <a:rPr lang="en-US" dirty="0" smtClean="0">
                <a:solidFill>
                  <a:srgbClr val="FF0000"/>
                </a:solidFill>
              </a:rPr>
              <a:t> Deliver to Pad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63" name="Picture 6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37162" y="1953492"/>
            <a:ext cx="3363026" cy="43419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 descr="image showing a map of the United States, identifying 2015 CubeSat selections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45" y="1953491"/>
            <a:ext cx="5031616" cy="284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207818" y="2369127"/>
            <a:ext cx="1704109" cy="484909"/>
          </a:xfrm>
          <a:prstGeom prst="ellipse">
            <a:avLst/>
          </a:prstGeom>
          <a:noFill/>
          <a:ln w="539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06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938" indent="-7938"/>
            <a:r>
              <a:rPr lang="en-US" sz="3800" dirty="0" smtClean="0"/>
              <a:t>                    </a:t>
            </a:r>
          </a:p>
          <a:p>
            <a:pPr marL="7938" indent="-7938"/>
            <a:r>
              <a:rPr lang="en-US" sz="3800" dirty="0"/>
              <a:t> </a:t>
            </a:r>
            <a:endParaRPr lang="en-US" sz="3800" dirty="0" smtClean="0"/>
          </a:p>
          <a:p>
            <a:pPr marL="7938" indent="-7938"/>
            <a:r>
              <a:rPr lang="en-US" sz="3200" dirty="0" smtClean="0"/>
              <a:t>                        Questions</a:t>
            </a:r>
            <a:endParaRPr lang="en-US" sz="3200" i="1" dirty="0"/>
          </a:p>
          <a:p>
            <a:pPr marL="465137" lvl="1" indent="0" algn="ctr">
              <a:buNone/>
            </a:pPr>
            <a:endParaRPr lang="en-US" sz="4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7" name="Picture 4" descr="https://lh6.googleusercontent.com/-dpKBFc8gbBQ/Ua-eZb_nqVI/AAAAAAAAEnY/38YY8bSlrcA/w953-h658-no/Champ%26Monte%2B11-17-201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0848" y="3663149"/>
            <a:ext cx="3674029" cy="253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k91h784\Dropbox\02_Research\004_Funded_Budgets\034_NASA_SmallSatPartnership_Aug2013\Images\Render_small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3164" y="867129"/>
            <a:ext cx="3704679" cy="236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k91h784\Dropbox\02_Research\004_Funded_Budgets\034_NASA_SmallSatPartnership_Aug2013\Images\Stack2_June201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0662" y="893487"/>
            <a:ext cx="2466110" cy="2308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89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200" dirty="0" smtClean="0"/>
              <a:t>- 	Europa </a:t>
            </a:r>
            <a:r>
              <a:rPr lang="en-US" sz="1200" dirty="0"/>
              <a:t>Clipper Comprehensive FPGA Risk Reduction, Task Lead: Greg Allen, Radiation Effects Group, Jet Propulsion Lab CO-I: Doug Sheldon, 514 Technical Staff, Jet Propulsion Lab Date: April 21, 2014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04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5" y="182917"/>
            <a:ext cx="6384138" cy="387676"/>
          </a:xfrm>
        </p:spPr>
        <p:txBody>
          <a:bodyPr/>
          <a:lstStyle/>
          <a:p>
            <a:r>
              <a:rPr lang="en-US" dirty="0" smtClean="0"/>
              <a:t>Why Does the SmallSat Community Care?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Computation</a:t>
            </a:r>
            <a:endParaRPr lang="en-US" sz="2400" i="1" dirty="0"/>
          </a:p>
          <a:p>
            <a:pPr marL="465138" lvl="1"/>
            <a:r>
              <a:rPr lang="en-US" sz="1800" dirty="0" err="1" smtClean="0"/>
              <a:t>SmallSats</a:t>
            </a:r>
            <a:r>
              <a:rPr lang="en-US" sz="1800" dirty="0" smtClean="0"/>
              <a:t> are doing more and more on-board data processing</a:t>
            </a:r>
            <a:br>
              <a:rPr lang="en-US" sz="1800" dirty="0" smtClean="0"/>
            </a:br>
            <a:r>
              <a:rPr lang="en-US" sz="1800" dirty="0" smtClean="0"/>
              <a:t>(e.g., </a:t>
            </a:r>
            <a:r>
              <a:rPr lang="en-US" sz="1800" i="1" dirty="0" smtClean="0"/>
              <a:t>images, sensor data, communications</a:t>
            </a:r>
            <a:r>
              <a:rPr lang="en-US" sz="1800" dirty="0" smtClean="0"/>
              <a:t>).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400" dirty="0" smtClean="0"/>
              <a:t>Radiation Tolerance</a:t>
            </a:r>
            <a:endParaRPr lang="en-US" sz="2400" i="1" dirty="0"/>
          </a:p>
          <a:p>
            <a:pPr marL="465138" lvl="1"/>
            <a:r>
              <a:rPr lang="en-US" sz="1800" dirty="0" smtClean="0"/>
              <a:t>Cutting edge process nodes (28nm) provide increased computation but are becoming more susceptible to radiation induced faults </a:t>
            </a:r>
            <a:r>
              <a:rPr lang="en-US" sz="1800" dirty="0" smtClean="0">
                <a:solidFill>
                  <a:srgbClr val="FF0000"/>
                </a:solidFill>
              </a:rPr>
              <a:t>(SEEs)</a:t>
            </a:r>
            <a:r>
              <a:rPr lang="en-US" sz="1800" dirty="0" smtClean="0"/>
              <a:t>.</a:t>
            </a:r>
          </a:p>
          <a:p>
            <a:pPr marL="465138" lvl="1"/>
            <a:r>
              <a:rPr lang="en-US" sz="1800" dirty="0" smtClean="0"/>
              <a:t>As SmallSat missions achieve longer duration and move into deep space, radiation becomes more and more of a concern </a:t>
            </a:r>
            <a:r>
              <a:rPr lang="en-US" sz="1800" dirty="0" smtClean="0">
                <a:solidFill>
                  <a:srgbClr val="FF0000"/>
                </a:solidFill>
              </a:rPr>
              <a:t>(both TID &amp; SEE)</a:t>
            </a:r>
            <a:r>
              <a:rPr lang="en-US" sz="1800" dirty="0" smtClean="0"/>
              <a:t>.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2400" dirty="0" smtClean="0"/>
              <a:t>Cost</a:t>
            </a:r>
            <a:endParaRPr lang="en-US" sz="2400" i="1" dirty="0"/>
          </a:p>
          <a:p>
            <a:pPr marL="465138" lvl="1"/>
            <a:r>
              <a:rPr lang="en-US" sz="1800" dirty="0" smtClean="0"/>
              <a:t>Any SmallSat computing solution must be </a:t>
            </a:r>
            <a:br>
              <a:rPr lang="en-US" sz="1800" dirty="0" smtClean="0"/>
            </a:br>
            <a:r>
              <a:rPr lang="en-US" sz="1800" dirty="0" smtClean="0"/>
              <a:t>cost effective to align with SmallSat theme.</a:t>
            </a:r>
            <a:br>
              <a:rPr lang="en-US" sz="1800" dirty="0" smtClean="0"/>
            </a:br>
            <a:r>
              <a:rPr lang="en-US" sz="1800" dirty="0" smtClean="0"/>
              <a:t> </a:t>
            </a:r>
            <a:br>
              <a:rPr lang="en-US" sz="1800" dirty="0" smtClean="0"/>
            </a:br>
            <a:r>
              <a:rPr lang="en-US" sz="1800" dirty="0" smtClean="0"/>
              <a:t>(i.e., </a:t>
            </a:r>
            <a:r>
              <a:rPr lang="en-US" sz="1800" i="1" dirty="0" smtClean="0"/>
              <a:t>“launch more, inexpensive, satellites”</a:t>
            </a:r>
            <a:r>
              <a:rPr lang="en-US" sz="1800" dirty="0" smtClean="0"/>
              <a:t>)</a:t>
            </a:r>
          </a:p>
          <a:p>
            <a:pPr marL="465138" lvl="1"/>
            <a:endParaRPr lang="en-US" sz="1800" dirty="0"/>
          </a:p>
          <a:p>
            <a:pPr marL="465138" lvl="1"/>
            <a:endParaRPr lang="en-US" sz="1800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4098" name="Picture 2" descr="C:\Users\k91h784\Dropbox\02_Research\004_Funded_Budgets\034_NASA_SmallSatPartnership_Aug2013\Images\Stack2_June201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97080" y="4020457"/>
            <a:ext cx="2326005" cy="21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5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ID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0971" y="2283241"/>
            <a:ext cx="6334201" cy="40328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Radiation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855406"/>
            <a:ext cx="8904339" cy="5271074"/>
          </a:xfrm>
        </p:spPr>
        <p:txBody>
          <a:bodyPr/>
          <a:lstStyle/>
          <a:p>
            <a:r>
              <a:rPr lang="en-US" sz="2400" dirty="0" smtClean="0"/>
              <a:t>1. </a:t>
            </a:r>
            <a:r>
              <a:rPr lang="en-US" sz="2400" dirty="0"/>
              <a:t> </a:t>
            </a:r>
            <a:r>
              <a:rPr lang="en-US" sz="2400" dirty="0" smtClean="0"/>
              <a:t>Total Ionizing Dose (TID)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1050" dirty="0" smtClean="0"/>
          </a:p>
          <a:p>
            <a:pPr marL="466725" lvl="1"/>
            <a:r>
              <a:rPr lang="en-US" sz="1800" dirty="0" smtClean="0"/>
              <a:t>Cumulative long term damage due to ionization.</a:t>
            </a:r>
            <a:br>
              <a:rPr lang="en-US" sz="1800" dirty="0" smtClean="0"/>
            </a:br>
            <a:endParaRPr lang="en-US" sz="1800" dirty="0" smtClean="0"/>
          </a:p>
          <a:p>
            <a:pPr marL="466725" lvl="1"/>
            <a:r>
              <a:rPr lang="en-US" sz="1800" dirty="0" smtClean="0"/>
              <a:t>Primarily due to low energy protons and </a:t>
            </a:r>
            <a:br>
              <a:rPr lang="en-US" sz="1800" dirty="0" smtClean="0"/>
            </a:br>
            <a:r>
              <a:rPr lang="en-US" sz="1800" dirty="0" smtClean="0"/>
              <a:t>electrons due to higher, more constant </a:t>
            </a:r>
            <a:br>
              <a:rPr lang="en-US" sz="1800" dirty="0" smtClean="0"/>
            </a:br>
            <a:r>
              <a:rPr lang="en-US" sz="1800" dirty="0" smtClean="0"/>
              <a:t>flux, particularly when trapped</a:t>
            </a:r>
            <a:br>
              <a:rPr lang="en-US" sz="1800" dirty="0" smtClean="0"/>
            </a:br>
            <a:endParaRPr lang="en-US" sz="1800" dirty="0" smtClean="0"/>
          </a:p>
          <a:p>
            <a:pPr marL="466725" lvl="1"/>
            <a:r>
              <a:rPr lang="en-US" sz="1800" dirty="0" smtClean="0"/>
              <a:t>Oxide Breakdown cases</a:t>
            </a:r>
          </a:p>
          <a:p>
            <a:pPr marL="685800" lvl="3"/>
            <a:r>
              <a:rPr lang="en-US" sz="1600" dirty="0" smtClean="0"/>
              <a:t>Threshold Shifts</a:t>
            </a:r>
          </a:p>
          <a:p>
            <a:pPr marL="685800" lvl="3"/>
            <a:r>
              <a:rPr lang="en-US" sz="1600" dirty="0" smtClean="0"/>
              <a:t>Leakage Current</a:t>
            </a:r>
          </a:p>
          <a:p>
            <a:pPr marL="685800" lvl="3"/>
            <a:r>
              <a:rPr lang="en-US" sz="1600" dirty="0" smtClean="0"/>
              <a:t>Timing Changes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0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E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9843" y="3554266"/>
            <a:ext cx="5822295" cy="27428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Radiation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855406"/>
            <a:ext cx="8904339" cy="5271074"/>
          </a:xfrm>
        </p:spPr>
        <p:txBody>
          <a:bodyPr/>
          <a:lstStyle/>
          <a:p>
            <a:r>
              <a:rPr lang="en-US" sz="2400" dirty="0" smtClean="0"/>
              <a:t>2</a:t>
            </a:r>
            <a:r>
              <a:rPr lang="en-US" sz="2400" dirty="0"/>
              <a:t>.  Single Event Effects (SEE)</a:t>
            </a:r>
            <a:r>
              <a:rPr lang="en-US" dirty="0"/>
              <a:t/>
            </a:r>
            <a:br>
              <a:rPr lang="en-US" dirty="0"/>
            </a:br>
            <a:endParaRPr lang="en-US" sz="1000" dirty="0"/>
          </a:p>
          <a:p>
            <a:pPr marL="466725" lvl="1"/>
            <a:r>
              <a:rPr lang="en-US" sz="1800" dirty="0"/>
              <a:t>Electron/hole pairs created by a single particle passing </a:t>
            </a:r>
            <a:r>
              <a:rPr lang="en-US" sz="1800" dirty="0" smtClean="0"/>
              <a:t>through semiconductor.</a:t>
            </a:r>
            <a:endParaRPr lang="en-US" sz="1800" dirty="0"/>
          </a:p>
          <a:p>
            <a:pPr marL="466725" lvl="1"/>
            <a:r>
              <a:rPr lang="en-US" sz="1800" dirty="0"/>
              <a:t>Primarily due to heavy ions and high energy </a:t>
            </a:r>
            <a:r>
              <a:rPr lang="en-US" sz="1800" dirty="0" smtClean="0"/>
              <a:t>protons.</a:t>
            </a:r>
            <a:endParaRPr lang="en-US" sz="1800" dirty="0"/>
          </a:p>
          <a:p>
            <a:pPr marL="466725" lvl="1"/>
            <a:r>
              <a:rPr lang="en-US" sz="1800" dirty="0"/>
              <a:t>Excess charge carriers cause current </a:t>
            </a:r>
            <a:r>
              <a:rPr lang="en-US" sz="1800" dirty="0" smtClean="0"/>
              <a:t>pulses.</a:t>
            </a:r>
            <a:endParaRPr lang="en-US" sz="1800" dirty="0"/>
          </a:p>
          <a:p>
            <a:pPr marL="466725" lvl="1"/>
            <a:r>
              <a:rPr lang="en-US" sz="1800" dirty="0"/>
              <a:t>Creates a variety of destructive and </a:t>
            </a:r>
            <a:r>
              <a:rPr lang="en-US" sz="1800" dirty="0" smtClean="0"/>
              <a:t>non-destructive damage.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1400" dirty="0">
                <a:solidFill>
                  <a:schemeClr val="accent6"/>
                </a:solidFill>
              </a:rPr>
              <a:t>“Critical Charge” = the amount of charge deposited to change the state of a gate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735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Radiation Effects?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855406"/>
            <a:ext cx="8904339" cy="4761623"/>
          </a:xfrm>
        </p:spPr>
        <p:txBody>
          <a:bodyPr/>
          <a:lstStyle/>
          <a:p>
            <a:r>
              <a:rPr lang="en-US" sz="2400" dirty="0" smtClean="0"/>
              <a:t>2</a:t>
            </a:r>
            <a:r>
              <a:rPr lang="en-US" sz="2400" dirty="0"/>
              <a:t>.  Single Event Effects (SEE</a:t>
            </a:r>
            <a:r>
              <a:rPr lang="en-US" sz="2400" dirty="0" smtClean="0"/>
              <a:t>) </a:t>
            </a:r>
            <a:r>
              <a:rPr lang="en-US" sz="2400" dirty="0" err="1" smtClean="0"/>
              <a:t>Cont</a:t>
            </a:r>
            <a:r>
              <a:rPr lang="en-US" sz="2400" dirty="0" smtClean="0"/>
              <a:t>…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6" name="Picture 5" descr="SEE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251" y="3252798"/>
            <a:ext cx="2375083" cy="2547746"/>
          </a:xfrm>
          <a:prstGeom prst="rect">
            <a:avLst/>
          </a:prstGeom>
        </p:spPr>
      </p:pic>
      <p:pic>
        <p:nvPicPr>
          <p:cNvPr id="8" name="Picture 2" descr="C:\Users\lameres\Desktop\DFF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8583" y="4718755"/>
            <a:ext cx="1203325" cy="935038"/>
          </a:xfrm>
          <a:prstGeom prst="rect">
            <a:avLst/>
          </a:prstGeom>
          <a:noFill/>
        </p:spPr>
      </p:pic>
      <p:pic>
        <p:nvPicPr>
          <p:cNvPr id="9" name="Picture 8" descr="SRAMcell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9413" y="2513073"/>
            <a:ext cx="2514600" cy="1895856"/>
          </a:xfrm>
          <a:prstGeom prst="rect">
            <a:avLst/>
          </a:prstGeom>
        </p:spPr>
      </p:pic>
      <p:pic>
        <p:nvPicPr>
          <p:cNvPr id="10" name="Picture 9" descr="CPU_SEFI.jp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7347" y="2959349"/>
            <a:ext cx="2356082" cy="1088513"/>
          </a:xfrm>
          <a:prstGeom prst="rect">
            <a:avLst/>
          </a:prstGeom>
        </p:spPr>
      </p:pic>
      <p:pic>
        <p:nvPicPr>
          <p:cNvPr id="11" name="Picture 10" descr="Scrubber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87885" y="4435986"/>
            <a:ext cx="1799772" cy="1376573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>
            <a:off x="6037943" y="4607621"/>
            <a:ext cx="406400" cy="246743"/>
          </a:xfrm>
          <a:prstGeom prst="straightConnector1">
            <a:avLst/>
          </a:prstGeom>
          <a:noFill/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5588001" y="4273792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Radiation</a:t>
            </a:r>
            <a:endParaRPr lang="en-US" sz="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5715" y="4222992"/>
            <a:ext cx="914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>
                <a:latin typeface="Arial" pitchFamily="34" charset="0"/>
                <a:cs typeface="Arial" pitchFamily="34" charset="0"/>
              </a:rPr>
              <a:t>FPGA Fabric</a:t>
            </a:r>
            <a:endParaRPr lang="en-US" sz="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747733" y="6021382"/>
            <a:ext cx="52248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of these effects occur in FPGAs</a:t>
            </a:r>
            <a:endParaRPr lang="en-US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 smtClean="0"/>
              <a:t>How We Currently Deal with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855406"/>
            <a:ext cx="8904339" cy="4761623"/>
          </a:xfrm>
        </p:spPr>
        <p:txBody>
          <a:bodyPr/>
          <a:lstStyle/>
          <a:p>
            <a:r>
              <a:rPr lang="en-US" sz="2400" dirty="0" smtClean="0"/>
              <a:t>Shielding?</a:t>
            </a:r>
            <a:br>
              <a:rPr lang="en-US" sz="2400" dirty="0" smtClean="0"/>
            </a:br>
            <a:endParaRPr lang="en-US" sz="1000" dirty="0" smtClean="0"/>
          </a:p>
          <a:p>
            <a:pPr marL="465138" lvl="1"/>
            <a:r>
              <a:rPr lang="en-US" sz="1800" dirty="0" smtClean="0"/>
              <a:t>It helps, but not has much as you might think…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pPr marL="465138" lvl="1"/>
            <a:r>
              <a:rPr lang="en-US" sz="1800" dirty="0" smtClean="0"/>
              <a:t>For higher energy particles, the secondary effects can make the problem worse.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7116" y="1978450"/>
            <a:ext cx="3233056" cy="360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424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 smtClean="0"/>
              <a:t>How We Currently Deal with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855406"/>
            <a:ext cx="8904339" cy="4761623"/>
          </a:xfrm>
        </p:spPr>
        <p:txBody>
          <a:bodyPr/>
          <a:lstStyle/>
          <a:p>
            <a:r>
              <a:rPr lang="en-US" sz="2400" dirty="0" smtClean="0"/>
              <a:t>Dealing with Total Ionizing Dose</a:t>
            </a:r>
            <a:br>
              <a:rPr lang="en-US" sz="2400" dirty="0" smtClean="0"/>
            </a:br>
            <a:endParaRPr lang="en-US" sz="2400" dirty="0" smtClean="0"/>
          </a:p>
          <a:p>
            <a:pPr marL="465138" lvl="1"/>
            <a:r>
              <a:rPr lang="en-US" sz="1800" b="1" dirty="0" smtClean="0"/>
              <a:t>Radiation Hardened by Design (RHBD)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 marL="465138" lvl="1"/>
            <a:r>
              <a:rPr lang="en-US" sz="1800" b="1" dirty="0" smtClean="0"/>
              <a:t>Radiation Hardened by Process (RHBP)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089308"/>
            <a:ext cx="3599541" cy="19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OI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027" y="3244124"/>
            <a:ext cx="3672114" cy="21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71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647" y="182917"/>
            <a:ext cx="6279238" cy="387676"/>
          </a:xfrm>
        </p:spPr>
        <p:txBody>
          <a:bodyPr/>
          <a:lstStyle/>
          <a:p>
            <a:r>
              <a:rPr lang="en-US" dirty="0" smtClean="0"/>
              <a:t>How We Currently Deal with Radiation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361" y="855406"/>
            <a:ext cx="8904339" cy="4761623"/>
          </a:xfrm>
        </p:spPr>
        <p:txBody>
          <a:bodyPr/>
          <a:lstStyle/>
          <a:p>
            <a:r>
              <a:rPr lang="en-US" sz="2400" dirty="0" smtClean="0"/>
              <a:t>Dealing with Total Ionizing Dose</a:t>
            </a:r>
            <a:br>
              <a:rPr lang="en-US" sz="2400" dirty="0" smtClean="0"/>
            </a:br>
            <a:endParaRPr lang="en-US" sz="2400" dirty="0" smtClean="0"/>
          </a:p>
          <a:p>
            <a:pPr marL="465138" lvl="1"/>
            <a:r>
              <a:rPr lang="en-US" sz="1800" b="1" dirty="0" smtClean="0"/>
              <a:t>Radiation Hardened by Design (RHBD)</a:t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endParaRPr lang="en-US" sz="1800" b="1" dirty="0" smtClean="0"/>
          </a:p>
          <a:p>
            <a:pPr marL="465138" lvl="1"/>
            <a:r>
              <a:rPr lang="en-US" sz="1800" b="1" dirty="0" smtClean="0"/>
              <a:t>Radiation Hardened by Process (RHBP)</a:t>
            </a:r>
          </a:p>
          <a:p>
            <a:pPr marL="247650" lvl="1" indent="0">
              <a:buNone/>
            </a:pPr>
            <a:endParaRPr lang="en-US" sz="1800" dirty="0" smtClean="0"/>
          </a:p>
          <a:p>
            <a:pPr marL="247650" lvl="1" indent="0">
              <a:buNone/>
            </a:pPr>
            <a:endParaRPr lang="en-US" sz="1800" dirty="0"/>
          </a:p>
          <a:p>
            <a:pPr marL="247650" lvl="1" indent="0"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	or</a:t>
            </a:r>
          </a:p>
          <a:p>
            <a:pPr marL="247650" lvl="1" indent="0">
              <a:buNone/>
            </a:pPr>
            <a:endParaRPr lang="en-US" sz="1800" dirty="0" smtClean="0"/>
          </a:p>
          <a:p>
            <a:pPr marL="247650" lvl="1" indent="0"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Nothing…</a:t>
            </a:r>
            <a:br>
              <a:rPr lang="en-US" sz="3200" b="1" dirty="0" smtClean="0">
                <a:solidFill>
                  <a:srgbClr val="FF0000"/>
                </a:solidFill>
              </a:rPr>
            </a:br>
            <a:endParaRPr lang="en-US" sz="1100" b="1" dirty="0" smtClean="0">
              <a:solidFill>
                <a:srgbClr val="FF0000"/>
              </a:solidFill>
            </a:endParaRPr>
          </a:p>
          <a:p>
            <a:pPr marL="247650" lvl="1" indent="0"/>
            <a:r>
              <a:rPr lang="en-US" sz="1800" dirty="0" smtClean="0"/>
              <a:t> If the mission is short enough, TID may not be a concern.</a:t>
            </a:r>
            <a:endParaRPr lang="en-US" sz="1800" dirty="0"/>
          </a:p>
          <a:p>
            <a:pPr marL="247650" lvl="1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9B67EBE-9D2B-49A5-B86A-4FA926BD5DC1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089308"/>
            <a:ext cx="3599541" cy="1939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SOI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9027" y="3244124"/>
            <a:ext cx="3672114" cy="21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44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Meres_MSU_Slide_Master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47974</TotalTime>
  <Words>895</Words>
  <Application>Microsoft Office PowerPoint</Application>
  <PresentationFormat>On-screen Show (4:3)</PresentationFormat>
  <Paragraphs>381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LaMeres_MSU_Slide_Master</vt:lpstr>
      <vt:lpstr>RadSat  Radiation Tolerant SmallSat Computer System  (Paper No:  SSC15-X-8)  </vt:lpstr>
      <vt:lpstr>Objective of the RadSat Mission</vt:lpstr>
      <vt:lpstr>Why Does the SmallSat Community Care?</vt:lpstr>
      <vt:lpstr>What are the Radiation Effects?</vt:lpstr>
      <vt:lpstr>What are the Radiation Effects?</vt:lpstr>
      <vt:lpstr>What are the Radiation Effects?</vt:lpstr>
      <vt:lpstr>How We Currently Deal with Radiation</vt:lpstr>
      <vt:lpstr>How We Currently Deal with Radiation</vt:lpstr>
      <vt:lpstr>How We Currently Deal with Radiation</vt:lpstr>
      <vt:lpstr>How We Currently Deal with Radiation</vt:lpstr>
      <vt:lpstr>How We Currently Deal with Radiation</vt:lpstr>
      <vt:lpstr>How We Currently Deal with Radiation</vt:lpstr>
      <vt:lpstr>The Current State of Radiation</vt:lpstr>
      <vt:lpstr>The Current State of Radiation</vt:lpstr>
      <vt:lpstr>Our Approach</vt:lpstr>
      <vt:lpstr>Our Approach</vt:lpstr>
      <vt:lpstr>Our Approach</vt:lpstr>
      <vt:lpstr>Technology Maturation</vt:lpstr>
      <vt:lpstr>Technical Readiness Level (TRL-1)</vt:lpstr>
      <vt:lpstr>Technical Readiness Level (TRL-3)</vt:lpstr>
      <vt:lpstr>Technical Readiness Level (TRL-5)</vt:lpstr>
      <vt:lpstr>Technical Readiness Level (TRL-6)</vt:lpstr>
      <vt:lpstr>Technical Readiness Level (TRL-7)</vt:lpstr>
      <vt:lpstr>Technical Readiness Level (TRL-8)</vt:lpstr>
      <vt:lpstr>Where We Are Today</vt:lpstr>
      <vt:lpstr>  Thank You</vt:lpstr>
      <vt:lpstr>Reference</vt:lpstr>
    </vt:vector>
  </TitlesOfParts>
  <Company>Montana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Comparison of Student Learning in an Introductory Logic Circuits Course: Traditional Face-to-Face vs. Fully Online</dc:title>
  <dc:creator>Brock J. LaMeres</dc:creator>
  <cp:lastModifiedBy>LaMeres, Brock</cp:lastModifiedBy>
  <cp:revision>1750</cp:revision>
  <dcterms:created xsi:type="dcterms:W3CDTF">2004-02-21T02:56:01Z</dcterms:created>
  <dcterms:modified xsi:type="dcterms:W3CDTF">2015-11-23T21:16:59Z</dcterms:modified>
</cp:coreProperties>
</file>